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9" r:id="rId2"/>
    <p:sldId id="311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300" r:id="rId13"/>
    <p:sldId id="304" r:id="rId14"/>
    <p:sldId id="301" r:id="rId15"/>
    <p:sldId id="293" r:id="rId16"/>
    <p:sldId id="303" r:id="rId17"/>
    <p:sldId id="294" r:id="rId18"/>
    <p:sldId id="295" r:id="rId19"/>
    <p:sldId id="296" r:id="rId20"/>
    <p:sldId id="297" r:id="rId21"/>
    <p:sldId id="298" r:id="rId22"/>
    <p:sldId id="302" r:id="rId23"/>
  </p:sldIdLst>
  <p:sldSz cx="9144000" cy="6858000" type="screen4x3"/>
  <p:notesSz cx="6797675" cy="98742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37E61A"/>
    <a:srgbClr val="FFFFFF"/>
    <a:srgbClr val="D99694"/>
    <a:srgbClr val="A50021"/>
    <a:srgbClr val="FFFF99"/>
    <a:srgbClr val="FFFF66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84" autoAdjust="0"/>
    <p:restoredTop sz="94660"/>
  </p:normalViewPr>
  <p:slideViewPr>
    <p:cSldViewPr snapToGrid="0">
      <p:cViewPr>
        <p:scale>
          <a:sx n="66" d="100"/>
          <a:sy n="66" d="100"/>
        </p:scale>
        <p:origin x="-900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2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2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35C9849-5ED8-43B3-B3F9-581A9D6AC726}" type="datetimeFigureOut">
              <a:rPr lang="en-US"/>
              <a:pPr>
                <a:defRPr/>
              </a:pPr>
              <a:t>5/1/2015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513"/>
            <a:ext cx="5438140" cy="4442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9402"/>
            <a:ext cx="2945659" cy="4932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9402"/>
            <a:ext cx="2945659" cy="4932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2982E90-C5A6-40A7-BD99-2BC81CE3F6C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84830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982E90-C5A6-40A7-BD99-2BC81CE3F6C6}" type="slidenum">
              <a:rPr lang="en-IE" smtClean="0"/>
              <a:pPr>
                <a:defRPr/>
              </a:pPr>
              <a:t>2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8F905D-91F2-4E00-A104-6C39D7AFC1C1}" type="slidenum">
              <a:rPr lang="en-IE" smtClean="0"/>
              <a:pPr/>
              <a:t>12</a:t>
            </a:fld>
            <a:endParaRPr lang="en-I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287615-65A3-4BA4-B71C-EEFF6B1C90EA}" type="slidenum">
              <a:rPr lang="en-IE" smtClean="0"/>
              <a:pPr/>
              <a:t>14</a:t>
            </a:fld>
            <a:endParaRPr lang="en-I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1FF5F0-5EE2-4896-BF24-51CF3AD5133B}" type="slidenum">
              <a:rPr lang="en-IE" smtClean="0"/>
              <a:pPr/>
              <a:t>22</a:t>
            </a:fld>
            <a:endParaRPr lang="en-I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58738" y="246063"/>
            <a:ext cx="18129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E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Figure </a:t>
            </a:r>
            <a:fld id="{A1141B35-586B-44B4-A5E3-A3896E1907E6}" type="slidenum">
              <a:rPr lang="en-IE" b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>
                <a:defRPr/>
              </a:pPr>
              <a:t>‹#›</a:t>
            </a:fld>
            <a:endParaRPr lang="en-IE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21C8A-417F-4F1D-AF6B-97C98C8F96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B53BB-A478-4745-8761-5E917EA7F4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325E2-1793-4EE8-B8B0-E82183CE7F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CB7EE-277A-4D59-9B1D-B2818F07FB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8C8DF-44EB-41CD-B477-DCE3C5E68E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1CA4B-677D-4558-9EFD-3564C3E715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FEB8E-1B4E-4C77-8F26-CE2F0FBB27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CFDA3-7125-4F25-B520-E63760C7E5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0996F-600B-422E-86BB-A3E00BD70C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3E952-E1E4-4C3E-9023-79D3B5FBF7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AEAEA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b="1" dirty="0">
                <a:solidFill>
                  <a:srgbClr val="000066"/>
                </a:solidFill>
                <a:latin typeface="Verdana" pitchFamily="34" charset="0"/>
              </a:rPr>
              <a:t/>
            </a:r>
            <a:br>
              <a:rPr lang="en-IE" sz="3600" b="1" dirty="0">
                <a:solidFill>
                  <a:srgbClr val="000066"/>
                </a:solidFill>
                <a:latin typeface="Verdana" pitchFamily="34" charset="0"/>
              </a:rPr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4"/>
          </a:xfrm>
        </p:spPr>
        <p:txBody>
          <a:bodyPr/>
          <a:lstStyle/>
          <a:p>
            <a:pPr marL="0" indent="0" algn="ctr">
              <a:buNone/>
            </a:pPr>
            <a:r>
              <a:rPr lang="en-IE" b="1" dirty="0" smtClean="0">
                <a:solidFill>
                  <a:srgbClr val="000066"/>
                </a:solidFill>
                <a:latin typeface="Verdana" pitchFamily="34" charset="0"/>
              </a:rPr>
              <a:t>IMC EXPLORATION GROUP PLC</a:t>
            </a:r>
            <a:endParaRPr lang="en-IE" b="1" dirty="0">
              <a:solidFill>
                <a:srgbClr val="000066"/>
              </a:solidFill>
              <a:latin typeface="Verdana" pitchFamily="34" charset="0"/>
            </a:endParaRPr>
          </a:p>
          <a:p>
            <a:pPr marL="0" indent="0">
              <a:buNone/>
            </a:pPr>
            <a:endParaRPr lang="en-IE" sz="800" b="1" dirty="0" smtClean="0">
              <a:solidFill>
                <a:srgbClr val="000066"/>
              </a:solidFill>
              <a:latin typeface="Verdana" pitchFamily="34" charset="0"/>
            </a:endParaRPr>
          </a:p>
          <a:p>
            <a:pPr marL="0" indent="0">
              <a:buNone/>
            </a:pPr>
            <a:endParaRPr lang="en-IE" b="1" dirty="0" smtClean="0">
              <a:solidFill>
                <a:srgbClr val="000066"/>
              </a:solidFill>
              <a:latin typeface="Verdana" pitchFamily="34" charset="0"/>
            </a:endParaRPr>
          </a:p>
          <a:p>
            <a:pPr marL="0" indent="0">
              <a:buNone/>
            </a:pPr>
            <a:endParaRPr lang="en-IE" b="1" dirty="0">
              <a:solidFill>
                <a:srgbClr val="000066"/>
              </a:solidFill>
              <a:latin typeface="Verdana" pitchFamily="34" charset="0"/>
            </a:endParaRPr>
          </a:p>
          <a:p>
            <a:pPr marL="0" indent="0">
              <a:buNone/>
            </a:pPr>
            <a:endParaRPr lang="en-IE" b="1" dirty="0">
              <a:solidFill>
                <a:srgbClr val="000066"/>
              </a:solidFill>
              <a:latin typeface="Verdana" pitchFamily="34" charset="0"/>
            </a:endParaRPr>
          </a:p>
          <a:p>
            <a:pPr marL="0" indent="0" algn="ctr">
              <a:buNone/>
            </a:pPr>
            <a:endParaRPr lang="en-IE" b="1" dirty="0" smtClean="0">
              <a:solidFill>
                <a:srgbClr val="000066"/>
              </a:solidFill>
              <a:latin typeface="Verdana" pitchFamily="34" charset="0"/>
            </a:endParaRPr>
          </a:p>
          <a:p>
            <a:pPr marL="0" indent="0" algn="ctr">
              <a:buNone/>
            </a:pPr>
            <a:endParaRPr lang="en-IE" b="1" dirty="0" smtClean="0">
              <a:solidFill>
                <a:srgbClr val="000066"/>
              </a:solidFill>
              <a:latin typeface="Verdana" pitchFamily="34" charset="0"/>
            </a:endParaRPr>
          </a:p>
          <a:p>
            <a:pPr marL="0" indent="0" algn="ctr">
              <a:buNone/>
            </a:pPr>
            <a:r>
              <a:rPr lang="en-IE" b="1" dirty="0" smtClean="0">
                <a:solidFill>
                  <a:srgbClr val="000066"/>
                </a:solidFill>
                <a:latin typeface="Verdana" pitchFamily="34" charset="0"/>
              </a:rPr>
              <a:t>AVOCA </a:t>
            </a:r>
            <a:r>
              <a:rPr lang="en-IE" b="1" dirty="0">
                <a:solidFill>
                  <a:srgbClr val="000066"/>
                </a:solidFill>
                <a:latin typeface="Verdana" pitchFamily="34" charset="0"/>
              </a:rPr>
              <a:t>Au-Cu-Zn </a:t>
            </a:r>
            <a:r>
              <a:rPr lang="en-IE" b="1" dirty="0" smtClean="0">
                <a:solidFill>
                  <a:srgbClr val="000066"/>
                </a:solidFill>
                <a:latin typeface="Verdana" pitchFamily="34" charset="0"/>
              </a:rPr>
              <a:t>PROJECT</a:t>
            </a:r>
          </a:p>
          <a:p>
            <a:pPr marL="0" indent="0" algn="ctr">
              <a:buNone/>
            </a:pPr>
            <a:r>
              <a:rPr lang="en-IE" b="1" dirty="0" smtClean="0">
                <a:solidFill>
                  <a:srgbClr val="000066"/>
                </a:solidFill>
                <a:latin typeface="Verdana" pitchFamily="34" charset="0"/>
              </a:rPr>
              <a:t>DR BILL SHEPHARD</a:t>
            </a:r>
          </a:p>
          <a:p>
            <a:pPr marL="0" indent="0" algn="ctr">
              <a:buNone/>
            </a:pPr>
            <a:r>
              <a:rPr lang="en-IE" sz="2400" b="1" dirty="0">
                <a:solidFill>
                  <a:srgbClr val="000066"/>
                </a:solidFill>
                <a:latin typeface="Verdana" pitchFamily="34" charset="0"/>
              </a:rPr>
              <a:t/>
            </a:r>
            <a:br>
              <a:rPr lang="en-IE" sz="2400" b="1" dirty="0">
                <a:solidFill>
                  <a:srgbClr val="000066"/>
                </a:solidFill>
                <a:latin typeface="Verdana" pitchFamily="34" charset="0"/>
              </a:rPr>
            </a:br>
            <a:endParaRPr lang="en-IE" dirty="0"/>
          </a:p>
        </p:txBody>
      </p:sp>
      <p:pic>
        <p:nvPicPr>
          <p:cNvPr id="4" name="Picture 10" descr="avoca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2062" y="1973942"/>
            <a:ext cx="3843337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87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144463"/>
            <a:ext cx="8675688" cy="620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n-IE" sz="2000" b="1" smtClean="0">
                <a:solidFill>
                  <a:srgbClr val="000066"/>
                </a:solidFill>
                <a:latin typeface="Verdana" pitchFamily="34" charset="0"/>
              </a:rPr>
              <a:t>AVOCA Au-Cu-Zn PROJECT</a:t>
            </a:r>
            <a:r>
              <a:rPr lang="en-IE" sz="1600" b="1" smtClean="0">
                <a:solidFill>
                  <a:srgbClr val="000066"/>
                </a:solidFill>
                <a:latin typeface="Verdana" pitchFamily="34" charset="0"/>
              </a:rPr>
              <a:t/>
            </a:r>
            <a:br>
              <a:rPr lang="en-IE" sz="1600" b="1" smtClean="0">
                <a:solidFill>
                  <a:srgbClr val="000066"/>
                </a:solidFill>
                <a:latin typeface="Verdana" pitchFamily="34" charset="0"/>
              </a:rPr>
            </a:br>
            <a:r>
              <a:rPr lang="en-IE" sz="2000" b="1" smtClean="0">
                <a:solidFill>
                  <a:srgbClr val="000066"/>
                </a:solidFill>
                <a:latin typeface="Verdana" pitchFamily="34" charset="0"/>
              </a:rPr>
              <a:t> Kilmacoo</a:t>
            </a:r>
            <a:endParaRPr lang="en-GB" sz="2000" b="1" smtClean="0">
              <a:solidFill>
                <a:srgbClr val="000066"/>
              </a:solidFill>
              <a:latin typeface="Verdana" pitchFamily="34" charset="0"/>
            </a:endParaRPr>
          </a:p>
        </p:txBody>
      </p:sp>
      <p:pic>
        <p:nvPicPr>
          <p:cNvPr id="21507" name="Picture 3" descr="Kilmac Geol S4.jpg"/>
          <p:cNvPicPr>
            <a:picLocks noChangeAspect="1"/>
          </p:cNvPicPr>
          <p:nvPr/>
        </p:nvPicPr>
        <p:blipFill>
          <a:blip r:embed="rId2" cstate="print"/>
          <a:srcRect l="2599" t="3548" r="2708" b="7411"/>
          <a:stretch>
            <a:fillRect/>
          </a:stretch>
        </p:blipFill>
        <p:spPr bwMode="auto">
          <a:xfrm>
            <a:off x="2463800" y="1054100"/>
            <a:ext cx="6477000" cy="4216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8" name="Picture 4" descr="Kilmac Geol.jpg"/>
          <p:cNvPicPr>
            <a:picLocks noChangeAspect="1"/>
          </p:cNvPicPr>
          <p:nvPr/>
        </p:nvPicPr>
        <p:blipFill>
          <a:blip r:embed="rId3" cstate="print"/>
          <a:srcRect l="12347" t="2608" r="17625" b="3378"/>
          <a:stretch>
            <a:fillRect/>
          </a:stretch>
        </p:blipFill>
        <p:spPr bwMode="auto">
          <a:xfrm>
            <a:off x="292100" y="965200"/>
            <a:ext cx="2336800" cy="21717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09" name="TextBox 5"/>
          <p:cNvSpPr txBox="1">
            <a:spLocks noChangeArrowheads="1"/>
          </p:cNvSpPr>
          <p:nvPr/>
        </p:nvSpPr>
        <p:spPr bwMode="auto">
          <a:xfrm rot="2287264">
            <a:off x="4368800" y="2346325"/>
            <a:ext cx="6286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1000" b="1"/>
              <a:t>Rhyolit</a:t>
            </a:r>
            <a:r>
              <a:rPr lang="en-IE" sz="1000" b="1"/>
              <a:t>e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10800000">
            <a:off x="876300" y="1600200"/>
            <a:ext cx="901700" cy="711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321050" y="5410200"/>
            <a:ext cx="48069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The Au mineralization lies in the </a:t>
            </a:r>
            <a:r>
              <a:rPr lang="en-IE" sz="1600" b="1" kern="0" dirty="0" err="1">
                <a:solidFill>
                  <a:srgbClr val="000066"/>
                </a:solidFill>
                <a:latin typeface="Verdana" pitchFamily="34" charset="0"/>
                <a:cs typeface="+mn-cs"/>
              </a:rPr>
              <a:t>hangingwall</a:t>
            </a: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 of the </a:t>
            </a:r>
            <a:r>
              <a:rPr lang="en-IE" sz="1600" b="1" kern="0" dirty="0" err="1">
                <a:solidFill>
                  <a:srgbClr val="000066"/>
                </a:solidFill>
                <a:latin typeface="Verdana" pitchFamily="34" charset="0"/>
                <a:cs typeface="+mn-cs"/>
              </a:rPr>
              <a:t>Cronebane</a:t>
            </a: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 </a:t>
            </a:r>
            <a:r>
              <a:rPr lang="en-IE" sz="1600" b="1" kern="0" dirty="0" err="1">
                <a:solidFill>
                  <a:srgbClr val="000066"/>
                </a:solidFill>
                <a:latin typeface="Verdana" pitchFamily="34" charset="0"/>
                <a:cs typeface="+mn-cs"/>
              </a:rPr>
              <a:t>rhyolite</a:t>
            </a: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 that may control Au distribution</a:t>
            </a: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endParaRPr lang="en-IE" sz="12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Down dip drilling is justified to test a number of Au and Zn targets</a:t>
            </a:r>
            <a:endParaRPr lang="en-GB" sz="16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</p:txBody>
      </p:sp>
      <p:grpSp>
        <p:nvGrpSpPr>
          <p:cNvPr id="21512" name="Group 11"/>
          <p:cNvGrpSpPr>
            <a:grpSpLocks/>
          </p:cNvGrpSpPr>
          <p:nvPr/>
        </p:nvGrpSpPr>
        <p:grpSpPr bwMode="auto">
          <a:xfrm>
            <a:off x="293688" y="3952875"/>
            <a:ext cx="3059112" cy="2486025"/>
            <a:chOff x="312003" y="3862333"/>
            <a:chExt cx="3058994" cy="2485746"/>
          </a:xfrm>
        </p:grpSpPr>
        <p:sp>
          <p:nvSpPr>
            <p:cNvPr id="13" name="TextBox 12"/>
            <p:cNvSpPr txBox="1"/>
            <p:nvPr/>
          </p:nvSpPr>
          <p:spPr>
            <a:xfrm>
              <a:off x="312003" y="3862333"/>
              <a:ext cx="2962161" cy="24619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IE" sz="1400" b="1" dirty="0"/>
                <a:t>LEGEND</a:t>
              </a:r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23124" y="4135352"/>
              <a:ext cx="431783" cy="179368"/>
            </a:xfrm>
            <a:prstGeom prst="rect">
              <a:avLst/>
            </a:prstGeom>
            <a:solidFill>
              <a:srgbClr val="D99694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24711" y="4409960"/>
              <a:ext cx="433371" cy="180955"/>
            </a:xfrm>
            <a:prstGeom prst="rect">
              <a:avLst/>
            </a:prstGeom>
            <a:solidFill>
              <a:srgbClr val="0000CC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27886" y="4686154"/>
              <a:ext cx="431783" cy="179367"/>
            </a:xfrm>
            <a:prstGeom prst="rect">
              <a:avLst/>
            </a:prstGeom>
            <a:solidFill>
              <a:srgbClr val="FFFF99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16774" y="4960760"/>
              <a:ext cx="431783" cy="180955"/>
            </a:xfrm>
            <a:prstGeom prst="rect">
              <a:avLst/>
            </a:prstGeom>
            <a:solidFill>
              <a:srgbClr val="FFCCFF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sp>
          <p:nvSpPr>
            <p:cNvPr id="21531" name="TextBox 17"/>
            <p:cNvSpPr txBox="1">
              <a:spLocks noChangeArrowheads="1"/>
            </p:cNvSpPr>
            <p:nvPr/>
          </p:nvSpPr>
          <p:spPr bwMode="auto">
            <a:xfrm>
              <a:off x="887105" y="4039755"/>
              <a:ext cx="2483892" cy="230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E" sz="1200" b="1"/>
                <a:t>Unit 4 Tuffs and Sediments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Massive Sulphide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Unit 3 Silicified Tuffs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Unit 2 Lithic Tuffs and Rhyolite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Previous Drillhole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Proposed Drillhole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Syncline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Anticline</a:t>
              </a:r>
            </a:p>
          </p:txBody>
        </p:sp>
        <p:grpSp>
          <p:nvGrpSpPr>
            <p:cNvPr id="21532" name="Group 45"/>
            <p:cNvGrpSpPr>
              <a:grpSpLocks/>
            </p:cNvGrpSpPr>
            <p:nvPr/>
          </p:nvGrpSpPr>
          <p:grpSpPr bwMode="auto">
            <a:xfrm>
              <a:off x="484978" y="5743436"/>
              <a:ext cx="252022" cy="252000"/>
              <a:chOff x="6755643" y="645993"/>
              <a:chExt cx="309349" cy="309349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rot="5400000">
                <a:off x="6770323" y="798799"/>
                <a:ext cx="309820" cy="3897"/>
              </a:xfrm>
              <a:prstGeom prst="line">
                <a:avLst/>
              </a:prstGeom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6755711" y="801723"/>
                <a:ext cx="309817" cy="3897"/>
              </a:xfrm>
              <a:prstGeom prst="line">
                <a:avLst/>
              </a:prstGeom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/>
            <p:cNvSpPr/>
            <p:nvPr/>
          </p:nvSpPr>
          <p:spPr>
            <a:xfrm>
              <a:off x="521545" y="6048076"/>
              <a:ext cx="190493" cy="20476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10800000" flipV="1">
              <a:off x="453285" y="5254415"/>
              <a:ext cx="392098" cy="138097"/>
            </a:xfrm>
            <a:prstGeom prst="line">
              <a:avLst/>
            </a:prstGeom>
            <a:ln w="222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0800000" flipV="1">
              <a:off x="464397" y="5541720"/>
              <a:ext cx="341299" cy="80954"/>
            </a:xfrm>
            <a:prstGeom prst="line">
              <a:avLst/>
            </a:prstGeom>
            <a:ln w="22225">
              <a:solidFill>
                <a:srgbClr val="00FF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13" name="TextBox 30"/>
          <p:cNvSpPr txBox="1">
            <a:spLocks noChangeArrowheads="1"/>
          </p:cNvSpPr>
          <p:nvPr/>
        </p:nvSpPr>
        <p:spPr bwMode="auto">
          <a:xfrm>
            <a:off x="4967288" y="4776788"/>
            <a:ext cx="576262" cy="2762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1200" b="1"/>
              <a:t>100m</a:t>
            </a:r>
          </a:p>
        </p:txBody>
      </p:sp>
      <p:grpSp>
        <p:nvGrpSpPr>
          <p:cNvPr id="21514" name="Group 31"/>
          <p:cNvGrpSpPr>
            <a:grpSpLocks/>
          </p:cNvGrpSpPr>
          <p:nvPr/>
        </p:nvGrpSpPr>
        <p:grpSpPr bwMode="auto">
          <a:xfrm>
            <a:off x="1598613" y="2917825"/>
            <a:ext cx="3084512" cy="954088"/>
            <a:chOff x="6821606" y="2431581"/>
            <a:chExt cx="3084394" cy="954107"/>
          </a:xfrm>
        </p:grpSpPr>
        <p:sp>
          <p:nvSpPr>
            <p:cNvPr id="33" name="TextBox 32"/>
            <p:cNvSpPr txBox="1"/>
            <p:nvPr/>
          </p:nvSpPr>
          <p:spPr>
            <a:xfrm>
              <a:off x="6821606" y="2431581"/>
              <a:ext cx="2262100" cy="9541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IE" sz="1400" b="1" dirty="0"/>
                <a:t>LEGEND</a:t>
              </a:r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</p:txBody>
        </p:sp>
        <p:sp>
          <p:nvSpPr>
            <p:cNvPr id="21522" name="TextBox 33"/>
            <p:cNvSpPr txBox="1">
              <a:spLocks noChangeArrowheads="1"/>
            </p:cNvSpPr>
            <p:nvPr/>
          </p:nvSpPr>
          <p:spPr bwMode="auto">
            <a:xfrm>
              <a:off x="7422108" y="2601990"/>
              <a:ext cx="2483892" cy="756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E" sz="1000" b="1"/>
                <a:t>Gold Zone with Peak g/t</a:t>
              </a:r>
            </a:p>
            <a:p>
              <a:pPr>
                <a:lnSpc>
                  <a:spcPct val="150000"/>
                </a:lnSpc>
              </a:pPr>
              <a:r>
                <a:rPr lang="en-IE" sz="1000" b="1"/>
                <a:t>Zn with Peak Zn%</a:t>
              </a:r>
            </a:p>
            <a:p>
              <a:pPr>
                <a:lnSpc>
                  <a:spcPct val="150000"/>
                </a:lnSpc>
              </a:pPr>
              <a:r>
                <a:rPr lang="en-IE" sz="1000" b="1"/>
                <a:t>Target</a:t>
              </a:r>
            </a:p>
          </p:txBody>
        </p:sp>
        <p:sp>
          <p:nvSpPr>
            <p:cNvPr id="21523" name="TextBox 34"/>
            <p:cNvSpPr txBox="1">
              <a:spLocks noChangeArrowheads="1"/>
            </p:cNvSpPr>
            <p:nvPr/>
          </p:nvSpPr>
          <p:spPr bwMode="auto">
            <a:xfrm>
              <a:off x="6837522" y="3061467"/>
              <a:ext cx="6495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IE" sz="1400" b="1">
                  <a:solidFill>
                    <a:srgbClr val="FF0000"/>
                  </a:solidFill>
                </a:rPr>
                <a:t>Au</a:t>
              </a:r>
              <a:r>
                <a:rPr lang="en-IE" sz="1400" b="1"/>
                <a:t>/</a:t>
              </a:r>
              <a:r>
                <a:rPr lang="en-IE" sz="1400" b="1">
                  <a:solidFill>
                    <a:srgbClr val="0000CC"/>
                  </a:solidFill>
                </a:rPr>
                <a:t>Zn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10800000" flipV="1">
              <a:off x="7072421" y="2737975"/>
              <a:ext cx="122232" cy="109539"/>
            </a:xfrm>
            <a:prstGeom prst="line">
              <a:avLst/>
            </a:prstGeom>
            <a:ln w="666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 flipV="1">
              <a:off x="7088296" y="2936416"/>
              <a:ext cx="122232" cy="109540"/>
            </a:xfrm>
            <a:prstGeom prst="line">
              <a:avLst/>
            </a:prstGeom>
            <a:ln w="666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15" name="TextBox 37"/>
          <p:cNvSpPr txBox="1">
            <a:spLocks noChangeArrowheads="1"/>
          </p:cNvSpPr>
          <p:nvPr/>
        </p:nvSpPr>
        <p:spPr bwMode="auto">
          <a:xfrm>
            <a:off x="4638675" y="1208088"/>
            <a:ext cx="5683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1200" b="1">
                <a:solidFill>
                  <a:srgbClr val="FF0000"/>
                </a:solidFill>
              </a:rPr>
              <a:t>20.90</a:t>
            </a:r>
          </a:p>
        </p:txBody>
      </p:sp>
      <p:sp>
        <p:nvSpPr>
          <p:cNvPr id="21516" name="TextBox 38"/>
          <p:cNvSpPr txBox="1">
            <a:spLocks noChangeArrowheads="1"/>
          </p:cNvSpPr>
          <p:nvPr/>
        </p:nvSpPr>
        <p:spPr bwMode="auto">
          <a:xfrm>
            <a:off x="3494088" y="1333500"/>
            <a:ext cx="48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1200" b="1"/>
              <a:t>9.23</a:t>
            </a:r>
          </a:p>
        </p:txBody>
      </p:sp>
      <p:sp>
        <p:nvSpPr>
          <p:cNvPr id="21517" name="Line 7"/>
          <p:cNvSpPr>
            <a:spLocks noChangeShapeType="1"/>
          </p:cNvSpPr>
          <p:nvPr/>
        </p:nvSpPr>
        <p:spPr bwMode="auto">
          <a:xfrm flipH="1" flipV="1">
            <a:off x="4953000" y="1435100"/>
            <a:ext cx="330200" cy="736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IE"/>
          </a:p>
        </p:txBody>
      </p:sp>
      <p:sp>
        <p:nvSpPr>
          <p:cNvPr id="21518" name="Line 7"/>
          <p:cNvSpPr>
            <a:spLocks noChangeShapeType="1"/>
          </p:cNvSpPr>
          <p:nvPr/>
        </p:nvSpPr>
        <p:spPr bwMode="auto">
          <a:xfrm flipH="1" flipV="1">
            <a:off x="3873500" y="1562100"/>
            <a:ext cx="1155700" cy="787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IE"/>
          </a:p>
        </p:txBody>
      </p:sp>
      <p:cxnSp>
        <p:nvCxnSpPr>
          <p:cNvPr id="42" name="Straight Connector 41"/>
          <p:cNvCxnSpPr/>
          <p:nvPr/>
        </p:nvCxnSpPr>
        <p:spPr>
          <a:xfrm rot="5400000">
            <a:off x="4902994" y="2012157"/>
            <a:ext cx="1212850" cy="741362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0" name="TextBox 42"/>
          <p:cNvSpPr txBox="1">
            <a:spLocks noChangeArrowheads="1"/>
          </p:cNvSpPr>
          <p:nvPr/>
        </p:nvSpPr>
        <p:spPr bwMode="auto">
          <a:xfrm rot="-1093864">
            <a:off x="5880100" y="1274763"/>
            <a:ext cx="9159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1200" b="1"/>
              <a:t>AV-99-01?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144463"/>
            <a:ext cx="8675688" cy="620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n-IE" sz="2000" b="1" smtClean="0">
                <a:solidFill>
                  <a:srgbClr val="000066"/>
                </a:solidFill>
                <a:latin typeface="Verdana" pitchFamily="34" charset="0"/>
              </a:rPr>
              <a:t>AVOCA Au-Cu-Zn PROJECT</a:t>
            </a:r>
            <a:r>
              <a:rPr lang="en-IE" sz="1600" b="1" smtClean="0">
                <a:solidFill>
                  <a:srgbClr val="000066"/>
                </a:solidFill>
                <a:latin typeface="Verdana" pitchFamily="34" charset="0"/>
              </a:rPr>
              <a:t/>
            </a:r>
            <a:br>
              <a:rPr lang="en-IE" sz="1600" b="1" smtClean="0">
                <a:solidFill>
                  <a:srgbClr val="000066"/>
                </a:solidFill>
                <a:latin typeface="Verdana" pitchFamily="34" charset="0"/>
              </a:rPr>
            </a:br>
            <a:r>
              <a:rPr lang="en-IE" sz="2000" b="1" smtClean="0">
                <a:solidFill>
                  <a:srgbClr val="000066"/>
                </a:solidFill>
                <a:latin typeface="Verdana" pitchFamily="34" charset="0"/>
              </a:rPr>
              <a:t> Kilmacoo</a:t>
            </a:r>
            <a:endParaRPr lang="en-GB" sz="2000" b="1" smtClean="0">
              <a:solidFill>
                <a:srgbClr val="000066"/>
              </a:solidFill>
              <a:latin typeface="Verdana" pitchFamily="34" charset="0"/>
            </a:endParaRPr>
          </a:p>
        </p:txBody>
      </p:sp>
      <p:pic>
        <p:nvPicPr>
          <p:cNvPr id="22531" name="Picture 3" descr="Kilmac Geol S5.jpg"/>
          <p:cNvPicPr>
            <a:picLocks noChangeAspect="1"/>
          </p:cNvPicPr>
          <p:nvPr/>
        </p:nvPicPr>
        <p:blipFill>
          <a:blip r:embed="rId2" cstate="print"/>
          <a:srcRect l="2228" t="5157" r="2151" b="7411"/>
          <a:stretch>
            <a:fillRect/>
          </a:stretch>
        </p:blipFill>
        <p:spPr bwMode="auto">
          <a:xfrm>
            <a:off x="2400300" y="1066800"/>
            <a:ext cx="6540500" cy="4140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2" name="Picture 4" descr="Kilmac Geol.jpg"/>
          <p:cNvPicPr>
            <a:picLocks noChangeAspect="1"/>
          </p:cNvPicPr>
          <p:nvPr/>
        </p:nvPicPr>
        <p:blipFill>
          <a:blip r:embed="rId3" cstate="print"/>
          <a:srcRect l="12347" t="2608" r="17625" b="3378"/>
          <a:stretch>
            <a:fillRect/>
          </a:stretch>
        </p:blipFill>
        <p:spPr bwMode="auto">
          <a:xfrm>
            <a:off x="292100" y="965200"/>
            <a:ext cx="2336800" cy="21717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3" name="TextBox 5"/>
          <p:cNvSpPr txBox="1">
            <a:spLocks noChangeArrowheads="1"/>
          </p:cNvSpPr>
          <p:nvPr/>
        </p:nvSpPr>
        <p:spPr bwMode="auto">
          <a:xfrm rot="2288168">
            <a:off x="4403725" y="1900238"/>
            <a:ext cx="6286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1000" b="1"/>
              <a:t>Rhyolit</a:t>
            </a:r>
            <a:r>
              <a:rPr lang="en-IE" sz="1000" b="1"/>
              <a:t>e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10800000">
            <a:off x="863600" y="1676400"/>
            <a:ext cx="901700" cy="711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321050" y="5283200"/>
            <a:ext cx="50863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Au values for KG-19 are not to hand, but it does include ‘banded quartz’</a:t>
            </a: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endParaRPr lang="en-IE" sz="12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Previous drilling was clearly inadequate;  two high priority </a:t>
            </a:r>
            <a:r>
              <a:rPr lang="en-IE" sz="1600" b="1" kern="0" dirty="0" err="1">
                <a:solidFill>
                  <a:srgbClr val="000066"/>
                </a:solidFill>
                <a:latin typeface="Verdana" pitchFamily="34" charset="0"/>
                <a:cs typeface="+mn-cs"/>
              </a:rPr>
              <a:t>drillholes</a:t>
            </a: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 can test the down-dip potential for Au and Zn</a:t>
            </a:r>
            <a:endParaRPr lang="en-GB" sz="16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</p:txBody>
      </p:sp>
      <p:grpSp>
        <p:nvGrpSpPr>
          <p:cNvPr id="22536" name="Group 14"/>
          <p:cNvGrpSpPr>
            <a:grpSpLocks/>
          </p:cNvGrpSpPr>
          <p:nvPr/>
        </p:nvGrpSpPr>
        <p:grpSpPr bwMode="auto">
          <a:xfrm>
            <a:off x="293688" y="3952875"/>
            <a:ext cx="3059112" cy="2486025"/>
            <a:chOff x="312003" y="3862333"/>
            <a:chExt cx="3058994" cy="2485746"/>
          </a:xfrm>
        </p:grpSpPr>
        <p:sp>
          <p:nvSpPr>
            <p:cNvPr id="16" name="TextBox 15"/>
            <p:cNvSpPr txBox="1"/>
            <p:nvPr/>
          </p:nvSpPr>
          <p:spPr>
            <a:xfrm>
              <a:off x="312003" y="3862333"/>
              <a:ext cx="2962161" cy="24619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IE" sz="1400" b="1" dirty="0"/>
                <a:t>LEGEND</a:t>
              </a:r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23124" y="4135352"/>
              <a:ext cx="431783" cy="179368"/>
            </a:xfrm>
            <a:prstGeom prst="rect">
              <a:avLst/>
            </a:prstGeom>
            <a:solidFill>
              <a:srgbClr val="D99694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24711" y="4409960"/>
              <a:ext cx="433371" cy="180955"/>
            </a:xfrm>
            <a:prstGeom prst="rect">
              <a:avLst/>
            </a:prstGeom>
            <a:solidFill>
              <a:srgbClr val="0000CC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27886" y="4686154"/>
              <a:ext cx="431783" cy="179367"/>
            </a:xfrm>
            <a:prstGeom prst="rect">
              <a:avLst/>
            </a:prstGeom>
            <a:solidFill>
              <a:srgbClr val="FFFF99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16774" y="4960760"/>
              <a:ext cx="431783" cy="180955"/>
            </a:xfrm>
            <a:prstGeom prst="rect">
              <a:avLst/>
            </a:prstGeom>
            <a:solidFill>
              <a:srgbClr val="FFCCFF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sp>
          <p:nvSpPr>
            <p:cNvPr id="22550" name="TextBox 20"/>
            <p:cNvSpPr txBox="1">
              <a:spLocks noChangeArrowheads="1"/>
            </p:cNvSpPr>
            <p:nvPr/>
          </p:nvSpPr>
          <p:spPr bwMode="auto">
            <a:xfrm>
              <a:off x="887105" y="4039755"/>
              <a:ext cx="2483892" cy="230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E" sz="1200" b="1"/>
                <a:t>Unit 4 Tuffs and Sediments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Massive Sulphide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Unit 3 Silicified Tuffs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Unit 2 Lithic Tuffs and Rhyolite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Previous Drillhole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Proposed Drillhole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Syncline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Anticline</a:t>
              </a:r>
            </a:p>
          </p:txBody>
        </p:sp>
        <p:grpSp>
          <p:nvGrpSpPr>
            <p:cNvPr id="22551" name="Group 45"/>
            <p:cNvGrpSpPr>
              <a:grpSpLocks/>
            </p:cNvGrpSpPr>
            <p:nvPr/>
          </p:nvGrpSpPr>
          <p:grpSpPr bwMode="auto">
            <a:xfrm>
              <a:off x="484978" y="5743436"/>
              <a:ext cx="252022" cy="252000"/>
              <a:chOff x="6755643" y="645993"/>
              <a:chExt cx="309349" cy="309349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5400000">
                <a:off x="6770323" y="798799"/>
                <a:ext cx="309820" cy="3897"/>
              </a:xfrm>
              <a:prstGeom prst="line">
                <a:avLst/>
              </a:prstGeom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755711" y="801723"/>
                <a:ext cx="309817" cy="3897"/>
              </a:xfrm>
              <a:prstGeom prst="line">
                <a:avLst/>
              </a:prstGeom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tangle 22"/>
            <p:cNvSpPr/>
            <p:nvPr/>
          </p:nvSpPr>
          <p:spPr>
            <a:xfrm>
              <a:off x="521545" y="6048076"/>
              <a:ext cx="190493" cy="20476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10800000" flipV="1">
              <a:off x="453285" y="5254415"/>
              <a:ext cx="392098" cy="138097"/>
            </a:xfrm>
            <a:prstGeom prst="line">
              <a:avLst/>
            </a:prstGeom>
            <a:ln w="222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0800000" flipV="1">
              <a:off x="464397" y="5541720"/>
              <a:ext cx="341299" cy="80954"/>
            </a:xfrm>
            <a:prstGeom prst="line">
              <a:avLst/>
            </a:prstGeom>
            <a:ln w="22225">
              <a:solidFill>
                <a:srgbClr val="00FF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37" name="Group 27"/>
          <p:cNvGrpSpPr>
            <a:grpSpLocks/>
          </p:cNvGrpSpPr>
          <p:nvPr/>
        </p:nvGrpSpPr>
        <p:grpSpPr bwMode="auto">
          <a:xfrm>
            <a:off x="1598613" y="2917825"/>
            <a:ext cx="3084512" cy="954088"/>
            <a:chOff x="6821606" y="2431581"/>
            <a:chExt cx="3084394" cy="954107"/>
          </a:xfrm>
        </p:grpSpPr>
        <p:sp>
          <p:nvSpPr>
            <p:cNvPr id="29" name="TextBox 28"/>
            <p:cNvSpPr txBox="1"/>
            <p:nvPr/>
          </p:nvSpPr>
          <p:spPr>
            <a:xfrm>
              <a:off x="6821606" y="2431581"/>
              <a:ext cx="2262100" cy="9541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IE" sz="1400" b="1" dirty="0"/>
                <a:t>LEGEND</a:t>
              </a:r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</p:txBody>
        </p:sp>
        <p:sp>
          <p:nvSpPr>
            <p:cNvPr id="22541" name="TextBox 29"/>
            <p:cNvSpPr txBox="1">
              <a:spLocks noChangeArrowheads="1"/>
            </p:cNvSpPr>
            <p:nvPr/>
          </p:nvSpPr>
          <p:spPr bwMode="auto">
            <a:xfrm>
              <a:off x="7422108" y="2601990"/>
              <a:ext cx="2483892" cy="756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E" sz="1000" b="1"/>
                <a:t>Gold Zone with Peak g/t</a:t>
              </a:r>
            </a:p>
            <a:p>
              <a:pPr>
                <a:lnSpc>
                  <a:spcPct val="150000"/>
                </a:lnSpc>
              </a:pPr>
              <a:r>
                <a:rPr lang="en-IE" sz="1000" b="1"/>
                <a:t>Zn with Peak Zn%</a:t>
              </a:r>
            </a:p>
            <a:p>
              <a:pPr>
                <a:lnSpc>
                  <a:spcPct val="150000"/>
                </a:lnSpc>
              </a:pPr>
              <a:r>
                <a:rPr lang="en-IE" sz="1000" b="1"/>
                <a:t>Target</a:t>
              </a:r>
            </a:p>
          </p:txBody>
        </p:sp>
        <p:sp>
          <p:nvSpPr>
            <p:cNvPr id="22542" name="TextBox 30"/>
            <p:cNvSpPr txBox="1">
              <a:spLocks noChangeArrowheads="1"/>
            </p:cNvSpPr>
            <p:nvPr/>
          </p:nvSpPr>
          <p:spPr bwMode="auto">
            <a:xfrm>
              <a:off x="6837522" y="3061467"/>
              <a:ext cx="6495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IE" sz="1400" b="1">
                  <a:solidFill>
                    <a:srgbClr val="FF0000"/>
                  </a:solidFill>
                </a:rPr>
                <a:t>Au</a:t>
              </a:r>
              <a:r>
                <a:rPr lang="en-IE" sz="1400" b="1"/>
                <a:t>/</a:t>
              </a:r>
              <a:r>
                <a:rPr lang="en-IE" sz="1400" b="1">
                  <a:solidFill>
                    <a:srgbClr val="0000CC"/>
                  </a:solidFill>
                </a:rPr>
                <a:t>Zn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10800000" flipV="1">
              <a:off x="7072421" y="2737975"/>
              <a:ext cx="122232" cy="109539"/>
            </a:xfrm>
            <a:prstGeom prst="line">
              <a:avLst/>
            </a:prstGeom>
            <a:ln w="666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0800000" flipV="1">
              <a:off x="7088296" y="2936416"/>
              <a:ext cx="122232" cy="109540"/>
            </a:xfrm>
            <a:prstGeom prst="line">
              <a:avLst/>
            </a:prstGeom>
            <a:ln w="666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38" name="TextBox 33"/>
          <p:cNvSpPr txBox="1">
            <a:spLocks noChangeArrowheads="1"/>
          </p:cNvSpPr>
          <p:nvPr/>
        </p:nvSpPr>
        <p:spPr bwMode="auto">
          <a:xfrm>
            <a:off x="4967288" y="4776788"/>
            <a:ext cx="576262" cy="2762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1200" b="1"/>
              <a:t>100m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rot="5400000">
            <a:off x="6829425" y="5095876"/>
            <a:ext cx="142875" cy="76200"/>
          </a:xfrm>
          <a:prstGeom prst="straightConnector1">
            <a:avLst/>
          </a:prstGeom>
          <a:ln w="12700">
            <a:solidFill>
              <a:srgbClr val="37E61A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Deep IP Grids.jpg"/>
          <p:cNvPicPr>
            <a:picLocks noChangeAspect="1"/>
          </p:cNvPicPr>
          <p:nvPr/>
        </p:nvPicPr>
        <p:blipFill>
          <a:blip r:embed="rId3" cstate="print"/>
          <a:srcRect r="19592" b="24149"/>
          <a:stretch>
            <a:fillRect/>
          </a:stretch>
        </p:blipFill>
        <p:spPr bwMode="auto">
          <a:xfrm>
            <a:off x="4035425" y="1511300"/>
            <a:ext cx="4816475" cy="4394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144463"/>
            <a:ext cx="8675688" cy="620712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en-IE" sz="2000" b="1" kern="0" dirty="0">
                <a:solidFill>
                  <a:srgbClr val="000066"/>
                </a:solidFill>
                <a:latin typeface="Verdana" pitchFamily="34" charset="0"/>
                <a:ea typeface="+mj-ea"/>
                <a:cs typeface="+mj-cs"/>
              </a:rPr>
              <a:t>AVOCA Au-Cu-Zn PROJECT</a:t>
            </a: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en-IE" sz="1600" b="1" kern="0" dirty="0">
                <a:solidFill>
                  <a:srgbClr val="000066"/>
                </a:solidFill>
                <a:latin typeface="Verdana" pitchFamily="34" charset="0"/>
                <a:ea typeface="+mj-ea"/>
                <a:cs typeface="+mj-cs"/>
              </a:rPr>
            </a:br>
            <a:r>
              <a:rPr lang="en-IE" sz="2000" b="1" kern="0" dirty="0">
                <a:solidFill>
                  <a:srgbClr val="000066"/>
                </a:solidFill>
                <a:latin typeface="Verdana" pitchFamily="34" charset="0"/>
                <a:ea typeface="+mj-ea"/>
                <a:cs typeface="+mj-cs"/>
              </a:rPr>
              <a:t> Deep-Seeking IP</a:t>
            </a:r>
            <a:endParaRPr lang="en-GB" sz="2000" b="1" kern="0" dirty="0">
              <a:solidFill>
                <a:srgbClr val="000066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49250" y="1704975"/>
            <a:ext cx="35623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IMC has access to open file deep-seeking IP data from work by Bayswater in 2006 following cancellation of an airborne EM survey</a:t>
            </a: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endParaRPr lang="en-IE" sz="16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17, typically 200m spaced Survey lines were completed extending from </a:t>
            </a:r>
            <a:r>
              <a:rPr lang="en-IE" sz="1600" b="1" kern="0" dirty="0" err="1">
                <a:solidFill>
                  <a:srgbClr val="000066"/>
                </a:solidFill>
                <a:latin typeface="Verdana" pitchFamily="34" charset="0"/>
                <a:cs typeface="+mn-cs"/>
              </a:rPr>
              <a:t>Kilmacoo</a:t>
            </a: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 to </a:t>
            </a:r>
            <a:r>
              <a:rPr lang="en-IE" sz="1600" b="1" kern="0" dirty="0" err="1">
                <a:solidFill>
                  <a:srgbClr val="000066"/>
                </a:solidFill>
                <a:latin typeface="Verdana" pitchFamily="34" charset="0"/>
                <a:cs typeface="+mn-cs"/>
              </a:rPr>
              <a:t>Ballymoneen</a:t>
            </a:r>
            <a:endParaRPr lang="en-IE" sz="16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endParaRPr lang="en-IE" sz="16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Results give indications of the potential for significant sulphide development down to at least 800m</a:t>
            </a: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endParaRPr lang="en-IE" sz="16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IMC </a:t>
            </a:r>
            <a:r>
              <a:rPr lang="en-IE" sz="1600" b="1" kern="0" dirty="0" err="1">
                <a:solidFill>
                  <a:srgbClr val="000066"/>
                </a:solidFill>
                <a:latin typeface="Verdana" pitchFamily="34" charset="0"/>
                <a:cs typeface="+mn-cs"/>
              </a:rPr>
              <a:t>drillhole</a:t>
            </a: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 planning can benefit a great deal from expert opinion of this data using the in-depth geological framework available to the company </a:t>
            </a: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endParaRPr lang="en-IE" sz="16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endParaRPr lang="en-GB" sz="16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49250" y="4283075"/>
            <a:ext cx="42608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Here are shown 3D modelling of the deep-seeking IP results for the four principal areas surveyed</a:t>
            </a: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endParaRPr lang="en-IE" sz="12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The red-purple colours show the distribution of the target zones with highest chargeability</a:t>
            </a: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endParaRPr lang="en-IE" sz="12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To date, these have only been tested by one </a:t>
            </a:r>
            <a:r>
              <a:rPr lang="en-IE" sz="1600" b="1" kern="0" dirty="0" err="1">
                <a:solidFill>
                  <a:srgbClr val="000066"/>
                </a:solidFill>
                <a:latin typeface="Verdana" pitchFamily="34" charset="0"/>
                <a:cs typeface="+mn-cs"/>
              </a:rPr>
              <a:t>drillhole</a:t>
            </a: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 in </a:t>
            </a:r>
            <a:r>
              <a:rPr lang="en-IE" sz="1600" b="1" kern="0" dirty="0" err="1">
                <a:solidFill>
                  <a:srgbClr val="000066"/>
                </a:solidFill>
                <a:latin typeface="Verdana" pitchFamily="34" charset="0"/>
                <a:cs typeface="+mn-cs"/>
              </a:rPr>
              <a:t>Kilmacoo</a:t>
            </a: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 and one in West </a:t>
            </a:r>
            <a:r>
              <a:rPr lang="en-IE" sz="1600" b="1" kern="0" dirty="0" err="1">
                <a:solidFill>
                  <a:srgbClr val="000066"/>
                </a:solidFill>
                <a:latin typeface="Verdana" pitchFamily="34" charset="0"/>
                <a:cs typeface="+mn-cs"/>
              </a:rPr>
              <a:t>Cronebane</a:t>
            </a:r>
            <a:endParaRPr lang="en-GB" sz="16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144463"/>
            <a:ext cx="8675688" cy="620712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en-IE" sz="2000" b="1" kern="0" dirty="0">
                <a:solidFill>
                  <a:srgbClr val="000066"/>
                </a:solidFill>
                <a:latin typeface="Verdana" pitchFamily="34" charset="0"/>
                <a:ea typeface="+mj-ea"/>
                <a:cs typeface="+mj-cs"/>
              </a:rPr>
              <a:t>AVOCA Au-Cu-Zn PROJECT</a:t>
            </a: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en-IE" sz="1600" b="1" kern="0" dirty="0">
                <a:solidFill>
                  <a:srgbClr val="000066"/>
                </a:solidFill>
                <a:latin typeface="Verdana" pitchFamily="34" charset="0"/>
                <a:ea typeface="+mj-ea"/>
                <a:cs typeface="+mj-cs"/>
              </a:rPr>
            </a:br>
            <a:r>
              <a:rPr lang="en-IE" sz="2000" b="1" kern="0" dirty="0">
                <a:solidFill>
                  <a:srgbClr val="000066"/>
                </a:solidFill>
                <a:latin typeface="Verdana" pitchFamily="34" charset="0"/>
                <a:ea typeface="+mj-ea"/>
                <a:cs typeface="+mj-cs"/>
              </a:rPr>
              <a:t> Deep-Seeking IP</a:t>
            </a:r>
            <a:endParaRPr lang="en-GB" sz="2000" b="1" kern="0" dirty="0">
              <a:solidFill>
                <a:srgbClr val="000066"/>
              </a:solidFill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5" name="Picture 4" descr="3D IP Ballymoneen.jpg"/>
          <p:cNvPicPr>
            <a:picLocks noChangeAspect="1"/>
          </p:cNvPicPr>
          <p:nvPr/>
        </p:nvPicPr>
        <p:blipFill>
          <a:blip r:embed="rId2" cstate="print"/>
          <a:srcRect l="9595" t="31539"/>
          <a:stretch>
            <a:fillRect/>
          </a:stretch>
        </p:blipFill>
        <p:spPr>
          <a:xfrm>
            <a:off x="5359400" y="4064000"/>
            <a:ext cx="3644900" cy="27082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Picture 5" descr="3D IP Ballymurtagh.jpg"/>
          <p:cNvPicPr>
            <a:picLocks noChangeAspect="1"/>
          </p:cNvPicPr>
          <p:nvPr/>
        </p:nvPicPr>
        <p:blipFill>
          <a:blip r:embed="rId3" cstate="print"/>
          <a:srcRect t="25150"/>
          <a:stretch>
            <a:fillRect/>
          </a:stretch>
        </p:blipFill>
        <p:spPr>
          <a:xfrm>
            <a:off x="2832100" y="1874838"/>
            <a:ext cx="3035300" cy="22891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 descr="3D IP Kilmacoo.jpg"/>
          <p:cNvPicPr>
            <a:picLocks noChangeAspect="1"/>
          </p:cNvPicPr>
          <p:nvPr/>
        </p:nvPicPr>
        <p:blipFill>
          <a:blip r:embed="rId4" cstate="print"/>
          <a:srcRect t="12492"/>
          <a:stretch>
            <a:fillRect/>
          </a:stretch>
        </p:blipFill>
        <p:spPr>
          <a:xfrm>
            <a:off x="5819775" y="927100"/>
            <a:ext cx="3184525" cy="28527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Picture 8" descr="3D IP West Cronebane.jpg"/>
          <p:cNvPicPr>
            <a:picLocks noChangeAspect="1"/>
          </p:cNvPicPr>
          <p:nvPr/>
        </p:nvPicPr>
        <p:blipFill>
          <a:blip r:embed="rId5" cstate="print"/>
          <a:srcRect t="39670"/>
          <a:stretch>
            <a:fillRect/>
          </a:stretch>
        </p:blipFill>
        <p:spPr>
          <a:xfrm>
            <a:off x="115888" y="914400"/>
            <a:ext cx="3259137" cy="179546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1" name="Subtitle 2"/>
          <p:cNvSpPr>
            <a:spLocks noGrp="1"/>
          </p:cNvSpPr>
          <p:nvPr>
            <p:ph type="subTitle" idx="4294967295"/>
          </p:nvPr>
        </p:nvSpPr>
        <p:spPr>
          <a:xfrm>
            <a:off x="2870200" y="3817938"/>
            <a:ext cx="1425575" cy="33337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IE" sz="1400" b="1" dirty="0" err="1" smtClean="0"/>
              <a:t>Ballymurtagh</a:t>
            </a:r>
            <a:endParaRPr lang="en-IE" sz="1400" b="1" dirty="0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5397500" y="6375400"/>
            <a:ext cx="14986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IE" sz="1400" b="1" kern="0" dirty="0" err="1">
                <a:latin typeface="+mn-lt"/>
                <a:cs typeface="+mn-cs"/>
              </a:rPr>
              <a:t>Ballymoneen</a:t>
            </a:r>
            <a:endParaRPr lang="en-IE" sz="1400" b="1" kern="0" dirty="0">
              <a:latin typeface="+mn-lt"/>
              <a:cs typeface="+mn-cs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5854700" y="3403600"/>
            <a:ext cx="12573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IE" sz="1400" b="1" kern="0" dirty="0" err="1">
                <a:latin typeface="+mn-lt"/>
                <a:cs typeface="+mn-cs"/>
              </a:rPr>
              <a:t>Kilmacoo</a:t>
            </a:r>
            <a:endParaRPr lang="en-IE" sz="1400" b="1" kern="0" dirty="0">
              <a:latin typeface="+mn-lt"/>
              <a:cs typeface="+mn-cs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39700" y="2324100"/>
            <a:ext cx="1701800" cy="3429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1"/>
            </a:solidFill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IE" sz="1400" b="1" kern="0" dirty="0">
                <a:latin typeface="+mn-lt"/>
                <a:cs typeface="+mn-cs"/>
              </a:rPr>
              <a:t>West </a:t>
            </a:r>
            <a:r>
              <a:rPr lang="en-IE" sz="1400" b="1" kern="0" dirty="0" err="1">
                <a:latin typeface="+mn-lt"/>
                <a:cs typeface="+mn-cs"/>
              </a:rPr>
              <a:t>Cronebane</a:t>
            </a:r>
            <a:endParaRPr lang="en-IE" sz="1400" b="1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East Avoca BayIP .jpg"/>
          <p:cNvPicPr>
            <a:picLocks noChangeAspect="1"/>
          </p:cNvPicPr>
          <p:nvPr/>
        </p:nvPicPr>
        <p:blipFill>
          <a:blip r:embed="rId3" cstate="print"/>
          <a:srcRect r="310"/>
          <a:stretch>
            <a:fillRect/>
          </a:stretch>
        </p:blipFill>
        <p:spPr bwMode="auto">
          <a:xfrm>
            <a:off x="3513138" y="1447800"/>
            <a:ext cx="5338762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44463"/>
            <a:ext cx="8675688" cy="620712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en-IE" sz="2000" b="1" kern="0" dirty="0">
                <a:solidFill>
                  <a:srgbClr val="000066"/>
                </a:solidFill>
                <a:latin typeface="Verdana" pitchFamily="34" charset="0"/>
                <a:ea typeface="+mj-ea"/>
                <a:cs typeface="+mj-cs"/>
              </a:rPr>
              <a:t>AVOCA Au-Cu-Zn PROJECT</a:t>
            </a: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en-IE" sz="1600" b="1" kern="0" dirty="0">
                <a:solidFill>
                  <a:srgbClr val="000066"/>
                </a:solidFill>
                <a:latin typeface="Verdana" pitchFamily="34" charset="0"/>
                <a:ea typeface="+mj-ea"/>
                <a:cs typeface="+mj-cs"/>
              </a:rPr>
            </a:br>
            <a:r>
              <a:rPr lang="en-IE" sz="2000" b="1" kern="0" dirty="0">
                <a:solidFill>
                  <a:srgbClr val="000066"/>
                </a:solidFill>
                <a:latin typeface="Verdana" pitchFamily="34" charset="0"/>
                <a:ea typeface="+mj-ea"/>
                <a:cs typeface="+mj-cs"/>
              </a:rPr>
              <a:t> East Avoca Deep-Seeking IP</a:t>
            </a:r>
            <a:endParaRPr lang="en-GB" sz="2000" b="1" kern="0" dirty="0">
              <a:solidFill>
                <a:srgbClr val="000066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49250" y="2416175"/>
            <a:ext cx="30797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The East Avoca deep-seeking IP survey lines in East Avoca are shown here</a:t>
            </a: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endParaRPr lang="en-IE" sz="16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Infill surveying should be considered following expert opinion on the existing data</a:t>
            </a: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endParaRPr lang="en-IE" sz="16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Note the location of the two Bayswater </a:t>
            </a:r>
            <a:r>
              <a:rPr lang="en-IE" sz="1600" b="1" kern="0" dirty="0" err="1">
                <a:solidFill>
                  <a:srgbClr val="000066"/>
                </a:solidFill>
                <a:latin typeface="Verdana" pitchFamily="34" charset="0"/>
                <a:cs typeface="+mn-cs"/>
              </a:rPr>
              <a:t>drillholes</a:t>
            </a: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 TG-1 and KIL-1</a:t>
            </a:r>
            <a:endParaRPr lang="en-GB" sz="16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6400800" y="1955800"/>
            <a:ext cx="711200" cy="673100"/>
          </a:xfrm>
          <a:prstGeom prst="line">
            <a:avLst/>
          </a:prstGeom>
          <a:ln w="254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6388100" y="2305050"/>
            <a:ext cx="660400" cy="609600"/>
          </a:xfrm>
          <a:prstGeom prst="line">
            <a:avLst/>
          </a:prstGeom>
          <a:ln w="254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6038850" y="2324100"/>
            <a:ext cx="812800" cy="749300"/>
          </a:xfrm>
          <a:prstGeom prst="line">
            <a:avLst/>
          </a:prstGeom>
          <a:ln w="254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5810250" y="3187700"/>
            <a:ext cx="977900" cy="914400"/>
          </a:xfrm>
          <a:prstGeom prst="line">
            <a:avLst/>
          </a:prstGeom>
          <a:ln w="254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5753100" y="2774950"/>
            <a:ext cx="1231900" cy="1143000"/>
          </a:xfrm>
          <a:prstGeom prst="line">
            <a:avLst/>
          </a:prstGeom>
          <a:ln w="254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5362575" y="3082925"/>
            <a:ext cx="1257300" cy="1174750"/>
          </a:xfrm>
          <a:prstGeom prst="line">
            <a:avLst/>
          </a:prstGeom>
          <a:ln w="254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4864100" y="4311650"/>
            <a:ext cx="546100" cy="508000"/>
          </a:xfrm>
          <a:prstGeom prst="line">
            <a:avLst/>
          </a:prstGeom>
          <a:ln w="254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054600" y="3848100"/>
            <a:ext cx="469900" cy="431800"/>
          </a:xfrm>
          <a:prstGeom prst="line">
            <a:avLst/>
          </a:prstGeom>
          <a:ln w="254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4730750" y="4546600"/>
            <a:ext cx="508000" cy="482600"/>
          </a:xfrm>
          <a:prstGeom prst="line">
            <a:avLst/>
          </a:prstGeom>
          <a:ln w="254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>
            <a:spLocks noChangeAspect="1"/>
          </p:cNvSpPr>
          <p:nvPr/>
        </p:nvSpPr>
        <p:spPr>
          <a:xfrm>
            <a:off x="5111750" y="4541838"/>
            <a:ext cx="90488" cy="90487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6535738" y="3146425"/>
            <a:ext cx="90487" cy="9048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39" name="TextBox 38"/>
          <p:cNvSpPr txBox="1"/>
          <p:nvPr/>
        </p:nvSpPr>
        <p:spPr>
          <a:xfrm>
            <a:off x="6667500" y="3190875"/>
            <a:ext cx="681038" cy="277813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IE" sz="1200" b="1" dirty="0"/>
              <a:t>KIL-01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253038" y="4357688"/>
            <a:ext cx="681037" cy="277812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IE" sz="1200" b="1" dirty="0"/>
              <a:t>TG-01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49250" y="1400175"/>
            <a:ext cx="38925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TG-1 was drilled to test the most chargeable target zone in West </a:t>
            </a:r>
            <a:r>
              <a:rPr lang="en-IE" sz="1600" b="1" kern="0" dirty="0" err="1">
                <a:solidFill>
                  <a:srgbClr val="000066"/>
                </a:solidFill>
                <a:latin typeface="Verdana" pitchFamily="34" charset="0"/>
                <a:cs typeface="+mn-cs"/>
              </a:rPr>
              <a:t>Cronebane</a:t>
            </a:r>
            <a:endParaRPr lang="en-IE" sz="16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endParaRPr lang="en-IE" sz="16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The relevant IP section is shown</a:t>
            </a: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endParaRPr lang="en-IE" sz="16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Unfortunately, design of the hole did not take into consideration the universal tendency for holes to lift in the Avoca area</a:t>
            </a: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endParaRPr lang="en-IE" sz="16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The hole actually passed through a zone of low chargeability about 100m up-dip of the actual target</a:t>
            </a: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endParaRPr lang="en-IE" sz="16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This </a:t>
            </a:r>
            <a:r>
              <a:rPr lang="en-IE" sz="1600" b="1" kern="0" dirty="0" err="1">
                <a:solidFill>
                  <a:srgbClr val="000066"/>
                </a:solidFill>
                <a:latin typeface="Verdana" pitchFamily="34" charset="0"/>
                <a:cs typeface="+mn-cs"/>
              </a:rPr>
              <a:t>drillhole</a:t>
            </a: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 is available for study; the existing log does not immediately shed light on the sequence drilled</a:t>
            </a: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endParaRPr lang="en-IE" sz="16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endParaRPr lang="en-GB" sz="16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5090" t="2554" r="4276" b="3524"/>
          <a:stretch>
            <a:fillRect/>
          </a:stretch>
        </p:blipFill>
        <p:spPr bwMode="auto">
          <a:xfrm>
            <a:off x="4230688" y="1397000"/>
            <a:ext cx="4811712" cy="4699000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144463"/>
            <a:ext cx="8675688" cy="620712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en-IE" sz="2000" b="1" kern="0" dirty="0">
                <a:solidFill>
                  <a:srgbClr val="000066"/>
                </a:solidFill>
                <a:latin typeface="Verdana" pitchFamily="34" charset="0"/>
                <a:ea typeface="+mj-ea"/>
                <a:cs typeface="+mj-cs"/>
              </a:rPr>
              <a:t>AVOCA Au-Cu-Zn PROJECT</a:t>
            </a: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en-IE" sz="1600" b="1" kern="0" dirty="0">
                <a:solidFill>
                  <a:srgbClr val="000066"/>
                </a:solidFill>
                <a:latin typeface="Verdana" pitchFamily="34" charset="0"/>
                <a:ea typeface="+mj-ea"/>
                <a:cs typeface="+mj-cs"/>
              </a:rPr>
            </a:br>
            <a:r>
              <a:rPr lang="en-IE" sz="2000" b="1" kern="0" dirty="0">
                <a:solidFill>
                  <a:srgbClr val="000066"/>
                </a:solidFill>
                <a:latin typeface="Verdana" pitchFamily="34" charset="0"/>
                <a:ea typeface="+mj-ea"/>
                <a:cs typeface="+mj-cs"/>
              </a:rPr>
              <a:t> </a:t>
            </a:r>
            <a:r>
              <a:rPr lang="en-IE" sz="2000" b="1" kern="0" dirty="0" err="1">
                <a:solidFill>
                  <a:srgbClr val="000066"/>
                </a:solidFill>
                <a:latin typeface="Verdana" pitchFamily="34" charset="0"/>
                <a:ea typeface="+mj-ea"/>
                <a:cs typeface="+mj-cs"/>
              </a:rPr>
              <a:t>Tigroney</a:t>
            </a:r>
            <a:r>
              <a:rPr lang="en-IE" sz="2000" b="1" kern="0" dirty="0">
                <a:solidFill>
                  <a:srgbClr val="000066"/>
                </a:solidFill>
                <a:latin typeface="Verdana" pitchFamily="34" charset="0"/>
                <a:ea typeface="+mj-ea"/>
                <a:cs typeface="+mj-cs"/>
              </a:rPr>
              <a:t> Deep-Seeking IP</a:t>
            </a:r>
            <a:endParaRPr lang="en-GB" sz="2000" b="1" kern="0" dirty="0">
              <a:solidFill>
                <a:srgbClr val="000066"/>
              </a:solidFill>
              <a:latin typeface="Verdan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152650" y="5133975"/>
            <a:ext cx="48831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This long section is </a:t>
            </a: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</a:rPr>
              <a:t>incomplete, but nonetheless </a:t>
            </a: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shows the extent and plunge of the Pond Lode massive sulphide in </a:t>
            </a:r>
            <a:r>
              <a:rPr lang="en-IE" sz="1600" b="1" kern="0" dirty="0" err="1">
                <a:solidFill>
                  <a:srgbClr val="000066"/>
                </a:solidFill>
                <a:latin typeface="Verdana" pitchFamily="34" charset="0"/>
                <a:cs typeface="+mn-cs"/>
              </a:rPr>
              <a:t>Ballygahan</a:t>
            </a: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, West Avoca</a:t>
            </a: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endParaRPr lang="en-IE" sz="12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The 30° </a:t>
            </a:r>
            <a:r>
              <a:rPr lang="en-IE" sz="1600" b="1" kern="0" dirty="0" err="1">
                <a:solidFill>
                  <a:srgbClr val="000066"/>
                </a:solidFill>
                <a:latin typeface="Verdana" pitchFamily="34" charset="0"/>
                <a:cs typeface="+mn-cs"/>
              </a:rPr>
              <a:t>southwestward</a:t>
            </a: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 geometry is also that of the South Lode, fold plunges and the stretching direction</a:t>
            </a:r>
            <a:endParaRPr lang="en-GB" sz="16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144463"/>
            <a:ext cx="8675688" cy="620712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en-IE" sz="2000" b="1" kern="0" dirty="0">
                <a:solidFill>
                  <a:srgbClr val="000066"/>
                </a:solidFill>
                <a:latin typeface="Verdana" pitchFamily="34" charset="0"/>
                <a:ea typeface="+mj-ea"/>
                <a:cs typeface="+mj-cs"/>
              </a:rPr>
              <a:t>AVOCA Au-Cu-Zn PROJECT</a:t>
            </a: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en-IE" sz="1600" b="1" kern="0" dirty="0">
                <a:solidFill>
                  <a:srgbClr val="000066"/>
                </a:solidFill>
                <a:latin typeface="Verdana" pitchFamily="34" charset="0"/>
                <a:ea typeface="+mj-ea"/>
                <a:cs typeface="+mj-cs"/>
              </a:rPr>
            </a:br>
            <a:r>
              <a:rPr lang="en-IE" sz="2000" b="1" kern="0" dirty="0">
                <a:solidFill>
                  <a:srgbClr val="000066"/>
                </a:solidFill>
                <a:latin typeface="Verdana" pitchFamily="34" charset="0"/>
                <a:ea typeface="+mj-ea"/>
                <a:cs typeface="+mj-cs"/>
              </a:rPr>
              <a:t> West Avoca Long Section</a:t>
            </a:r>
            <a:endParaRPr lang="en-GB" sz="2000" b="1" kern="0" dirty="0">
              <a:solidFill>
                <a:srgbClr val="000066"/>
              </a:solidFill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27652" name="Picture 8" descr="West Avoca LS Detai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6200" y="1430338"/>
            <a:ext cx="7569200" cy="3560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653" name="Picture 5" descr="West Avoca L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927100"/>
            <a:ext cx="2895600" cy="1808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144463"/>
            <a:ext cx="8675688" cy="620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n-IE" sz="2000" b="1" smtClean="0">
                <a:solidFill>
                  <a:srgbClr val="000066"/>
                </a:solidFill>
                <a:latin typeface="Verdana" pitchFamily="34" charset="0"/>
              </a:rPr>
              <a:t>AVOCA Au-Cu-Zn PROJECT</a:t>
            </a:r>
            <a:r>
              <a:rPr lang="en-IE" sz="1600" b="1" smtClean="0">
                <a:solidFill>
                  <a:srgbClr val="000066"/>
                </a:solidFill>
                <a:latin typeface="Verdana" pitchFamily="34" charset="0"/>
              </a:rPr>
              <a:t/>
            </a:r>
            <a:br>
              <a:rPr lang="en-IE" sz="1600" b="1" smtClean="0">
                <a:solidFill>
                  <a:srgbClr val="000066"/>
                </a:solidFill>
                <a:latin typeface="Verdana" pitchFamily="34" charset="0"/>
              </a:rPr>
            </a:br>
            <a:r>
              <a:rPr lang="en-IE" sz="2000" b="1" smtClean="0">
                <a:solidFill>
                  <a:srgbClr val="000066"/>
                </a:solidFill>
                <a:latin typeface="Verdana" pitchFamily="34" charset="0"/>
              </a:rPr>
              <a:t>Ballymoneen</a:t>
            </a:r>
            <a:endParaRPr lang="en-GB" sz="2000" b="1" smtClean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49250" y="2403475"/>
            <a:ext cx="41211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Exploration at </a:t>
            </a:r>
            <a:r>
              <a:rPr lang="en-IE" sz="1600" b="1" kern="0" dirty="0" err="1">
                <a:solidFill>
                  <a:srgbClr val="000066"/>
                </a:solidFill>
                <a:latin typeface="Verdana" pitchFamily="34" charset="0"/>
                <a:cs typeface="+mn-cs"/>
              </a:rPr>
              <a:t>Ballymoneen</a:t>
            </a: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 </a:t>
            </a:r>
            <a:r>
              <a:rPr lang="en-IE" sz="1600" b="1" kern="0" dirty="0" err="1">
                <a:solidFill>
                  <a:srgbClr val="000066"/>
                </a:solidFill>
                <a:latin typeface="Verdana" pitchFamily="34" charset="0"/>
                <a:cs typeface="+mn-cs"/>
              </a:rPr>
              <a:t>sinc</a:t>
            </a: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e the Avoca Mine closed included MMI geochemistry (pink) and drilling in 2000 and deep-seeking IP (red lines) in 2006</a:t>
            </a: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endParaRPr lang="en-IE" sz="16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Note the location of </a:t>
            </a:r>
            <a:r>
              <a:rPr lang="en-IE" sz="1600" b="1" kern="0" dirty="0" err="1">
                <a:solidFill>
                  <a:srgbClr val="000066"/>
                </a:solidFill>
                <a:latin typeface="Verdana" pitchFamily="34" charset="0"/>
                <a:cs typeface="+mn-cs"/>
              </a:rPr>
              <a:t>drillholes</a:t>
            </a: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 in relation of Mine Section 10W</a:t>
            </a: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endParaRPr lang="en-IE" sz="16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Note that no drill testing of deep-seeking IP has taken place</a:t>
            </a:r>
            <a:endParaRPr lang="en-GB" sz="16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print"/>
          <a:srcRect l="3621" t="3612" r="2373" b="2715"/>
          <a:stretch>
            <a:fillRect/>
          </a:stretch>
        </p:blipFill>
        <p:spPr bwMode="auto">
          <a:xfrm>
            <a:off x="4584700" y="1130300"/>
            <a:ext cx="4089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>
            <a:spLocks noChangeAspect="1"/>
          </p:cNvSpPr>
          <p:nvPr/>
        </p:nvSpPr>
        <p:spPr>
          <a:xfrm>
            <a:off x="6159500" y="4279900"/>
            <a:ext cx="90488" cy="9048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6383338" y="4175125"/>
            <a:ext cx="90487" cy="9048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6173788" y="4646613"/>
            <a:ext cx="90487" cy="90487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6754813" y="3860800"/>
            <a:ext cx="90487" cy="9048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6607175" y="4056063"/>
            <a:ext cx="90488" cy="90487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cxnSp>
        <p:nvCxnSpPr>
          <p:cNvPr id="19" name="Straight Connector 18"/>
          <p:cNvCxnSpPr>
            <a:endCxn id="4" idx="2"/>
          </p:cNvCxnSpPr>
          <p:nvPr/>
        </p:nvCxnSpPr>
        <p:spPr>
          <a:xfrm rot="16200000" flipH="1">
            <a:off x="4603750" y="4362450"/>
            <a:ext cx="2038350" cy="2012950"/>
          </a:xfrm>
          <a:prstGeom prst="line">
            <a:avLst/>
          </a:prstGeom>
          <a:ln w="254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16550" y="4032250"/>
            <a:ext cx="1974850" cy="1943100"/>
          </a:xfrm>
          <a:prstGeom prst="line">
            <a:avLst/>
          </a:prstGeom>
          <a:ln w="254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45200" y="3632200"/>
            <a:ext cx="1797050" cy="1758950"/>
          </a:xfrm>
          <a:prstGeom prst="line">
            <a:avLst/>
          </a:prstGeom>
          <a:ln w="254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673850" y="3479800"/>
            <a:ext cx="1219200" cy="1200150"/>
          </a:xfrm>
          <a:prstGeom prst="line">
            <a:avLst/>
          </a:prstGeom>
          <a:ln w="254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67513" y="2906713"/>
            <a:ext cx="828675" cy="277812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IE" sz="1200" b="1" dirty="0"/>
              <a:t>AV-00-02</a:t>
            </a:r>
          </a:p>
        </p:txBody>
      </p:sp>
      <p:sp>
        <p:nvSpPr>
          <p:cNvPr id="28687" name="Line 7"/>
          <p:cNvSpPr>
            <a:spLocks noChangeShapeType="1"/>
          </p:cNvSpPr>
          <p:nvPr/>
        </p:nvSpPr>
        <p:spPr bwMode="auto">
          <a:xfrm flipH="1">
            <a:off x="6105525" y="4733925"/>
            <a:ext cx="104775" cy="48895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IE"/>
          </a:p>
        </p:txBody>
      </p:sp>
      <p:sp>
        <p:nvSpPr>
          <p:cNvPr id="28688" name="Line 7"/>
          <p:cNvSpPr>
            <a:spLocks noChangeShapeType="1"/>
          </p:cNvSpPr>
          <p:nvPr/>
        </p:nvSpPr>
        <p:spPr bwMode="auto">
          <a:xfrm>
            <a:off x="6310313" y="3400425"/>
            <a:ext cx="319087" cy="68421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IE"/>
          </a:p>
        </p:txBody>
      </p:sp>
      <p:sp>
        <p:nvSpPr>
          <p:cNvPr id="28689" name="Line 7"/>
          <p:cNvSpPr>
            <a:spLocks noChangeShapeType="1"/>
          </p:cNvSpPr>
          <p:nvPr/>
        </p:nvSpPr>
        <p:spPr bwMode="auto">
          <a:xfrm>
            <a:off x="5675313" y="3875088"/>
            <a:ext cx="496887" cy="415925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IE"/>
          </a:p>
        </p:txBody>
      </p:sp>
      <p:sp>
        <p:nvSpPr>
          <p:cNvPr id="28690" name="Line 7"/>
          <p:cNvSpPr>
            <a:spLocks noChangeShapeType="1"/>
          </p:cNvSpPr>
          <p:nvPr/>
        </p:nvSpPr>
        <p:spPr bwMode="auto">
          <a:xfrm flipH="1">
            <a:off x="6819900" y="3143250"/>
            <a:ext cx="280988" cy="727075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IE"/>
          </a:p>
        </p:txBody>
      </p:sp>
      <p:sp>
        <p:nvSpPr>
          <p:cNvPr id="28691" name="Line 7"/>
          <p:cNvSpPr>
            <a:spLocks noChangeShapeType="1"/>
          </p:cNvSpPr>
          <p:nvPr/>
        </p:nvSpPr>
        <p:spPr bwMode="auto">
          <a:xfrm>
            <a:off x="6457950" y="4257675"/>
            <a:ext cx="252413" cy="5842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IE"/>
          </a:p>
        </p:txBody>
      </p:sp>
      <p:sp>
        <p:nvSpPr>
          <p:cNvPr id="28692" name="Line 7"/>
          <p:cNvSpPr>
            <a:spLocks noChangeShapeType="1"/>
          </p:cNvSpPr>
          <p:nvPr/>
        </p:nvSpPr>
        <p:spPr bwMode="auto">
          <a:xfrm flipH="1">
            <a:off x="7597775" y="4943475"/>
            <a:ext cx="436563" cy="5715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IE"/>
          </a:p>
        </p:txBody>
      </p:sp>
      <p:sp>
        <p:nvSpPr>
          <p:cNvPr id="13" name="TextBox 12"/>
          <p:cNvSpPr txBox="1"/>
          <p:nvPr/>
        </p:nvSpPr>
        <p:spPr>
          <a:xfrm>
            <a:off x="5751513" y="5175250"/>
            <a:ext cx="828675" cy="461963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IE" sz="1200" b="1" dirty="0"/>
              <a:t>AV-00-06</a:t>
            </a:r>
          </a:p>
          <a:p>
            <a:pPr>
              <a:defRPr/>
            </a:pPr>
            <a:r>
              <a:rPr lang="en-IE" sz="1200" b="1" dirty="0"/>
              <a:t>AV-00-07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02200" y="3478213"/>
            <a:ext cx="828675" cy="461962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IE" sz="1200" b="1" dirty="0"/>
              <a:t>AV-00-04</a:t>
            </a:r>
          </a:p>
          <a:p>
            <a:pPr>
              <a:defRPr/>
            </a:pPr>
            <a:r>
              <a:rPr lang="en-IE" sz="1200" b="1" dirty="0"/>
              <a:t>AV-00-05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73825" y="4799013"/>
            <a:ext cx="828675" cy="277812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IE" sz="1200" b="1" dirty="0"/>
              <a:t>AV-00-01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34025" y="3171825"/>
            <a:ext cx="828675" cy="277813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IE" sz="1200" b="1" dirty="0"/>
              <a:t>AV-00-03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05763" y="4733925"/>
            <a:ext cx="1138237" cy="27622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IE" sz="1200" b="1" dirty="0"/>
              <a:t>Section 10W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Ballymurtagh S1.jpg"/>
          <p:cNvPicPr>
            <a:picLocks noChangeAspect="1"/>
          </p:cNvPicPr>
          <p:nvPr/>
        </p:nvPicPr>
        <p:blipFill>
          <a:blip r:embed="rId2" cstate="print"/>
          <a:srcRect l="16405" t="12035" r="22037"/>
          <a:stretch>
            <a:fillRect/>
          </a:stretch>
        </p:blipFill>
        <p:spPr bwMode="auto">
          <a:xfrm>
            <a:off x="4483100" y="1511300"/>
            <a:ext cx="4432300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144463"/>
            <a:ext cx="8675688" cy="620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n-IE" sz="2000" b="1" smtClean="0">
                <a:solidFill>
                  <a:srgbClr val="000066"/>
                </a:solidFill>
                <a:latin typeface="Verdana" pitchFamily="34" charset="0"/>
              </a:rPr>
              <a:t>AVOCA Au-Cu-Zn PROJECT</a:t>
            </a:r>
            <a:r>
              <a:rPr lang="en-IE" sz="1600" b="1" smtClean="0">
                <a:solidFill>
                  <a:srgbClr val="000066"/>
                </a:solidFill>
                <a:latin typeface="Verdana" pitchFamily="34" charset="0"/>
              </a:rPr>
              <a:t/>
            </a:r>
            <a:br>
              <a:rPr lang="en-IE" sz="1600" b="1" smtClean="0">
                <a:solidFill>
                  <a:srgbClr val="000066"/>
                </a:solidFill>
                <a:latin typeface="Verdana" pitchFamily="34" charset="0"/>
              </a:rPr>
            </a:br>
            <a:r>
              <a:rPr lang="en-IE" sz="2000" b="1" smtClean="0">
                <a:solidFill>
                  <a:srgbClr val="000066"/>
                </a:solidFill>
                <a:latin typeface="Verdana" pitchFamily="34" charset="0"/>
              </a:rPr>
              <a:t> Ballymoneen</a:t>
            </a:r>
            <a:endParaRPr lang="en-GB" sz="2000" b="1" smtClean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850" y="3711575"/>
            <a:ext cx="38163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Geological Units by Sheppard; no core available</a:t>
            </a: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endParaRPr lang="en-IE" sz="12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These 3 serial sections through </a:t>
            </a:r>
            <a:r>
              <a:rPr lang="en-IE" sz="1600" b="1" kern="0" dirty="0" err="1">
                <a:solidFill>
                  <a:srgbClr val="000066"/>
                </a:solidFill>
                <a:latin typeface="Verdana" pitchFamily="34" charset="0"/>
                <a:cs typeface="+mn-cs"/>
              </a:rPr>
              <a:t>Ballymurtagh</a:t>
            </a: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 reveal the results from the 7 </a:t>
            </a:r>
            <a:r>
              <a:rPr lang="en-IE" sz="1600" b="1" kern="0" dirty="0" err="1">
                <a:solidFill>
                  <a:srgbClr val="000066"/>
                </a:solidFill>
                <a:latin typeface="Verdana" pitchFamily="34" charset="0"/>
                <a:cs typeface="+mn-cs"/>
              </a:rPr>
              <a:t>drillholes</a:t>
            </a: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 in 2000</a:t>
            </a: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endParaRPr lang="en-IE" sz="12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They show the geological interpretation and depth to which the targets were tested </a:t>
            </a: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endParaRPr lang="en-IE" sz="12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This westernmost section shows AV-00-07 the deepest hole drilled  </a:t>
            </a:r>
            <a:endParaRPr lang="en-GB" sz="16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</p:txBody>
      </p:sp>
      <p:grpSp>
        <p:nvGrpSpPr>
          <p:cNvPr id="29701" name="Group 4"/>
          <p:cNvGrpSpPr>
            <a:grpSpLocks/>
          </p:cNvGrpSpPr>
          <p:nvPr/>
        </p:nvGrpSpPr>
        <p:grpSpPr bwMode="auto">
          <a:xfrm>
            <a:off x="769938" y="952500"/>
            <a:ext cx="3140075" cy="2755900"/>
            <a:chOff x="286603" y="3009921"/>
            <a:chExt cx="3140054" cy="2756417"/>
          </a:xfrm>
        </p:grpSpPr>
        <p:sp>
          <p:nvSpPr>
            <p:cNvPr id="6" name="TextBox 5"/>
            <p:cNvSpPr txBox="1"/>
            <p:nvPr/>
          </p:nvSpPr>
          <p:spPr>
            <a:xfrm>
              <a:off x="286603" y="3009921"/>
              <a:ext cx="2790806" cy="26770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IE" sz="1400" b="1" dirty="0"/>
                <a:t>LEGEND</a:t>
              </a:r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23127" y="4389718"/>
              <a:ext cx="431797" cy="17942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27889" y="3841927"/>
              <a:ext cx="431797" cy="17942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19952" y="4669170"/>
              <a:ext cx="431797" cy="179421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0589" y="4107090"/>
              <a:ext cx="431797" cy="179421"/>
            </a:xfrm>
            <a:prstGeom prst="rect">
              <a:avLst/>
            </a:prstGeom>
            <a:solidFill>
              <a:srgbClr val="D9969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6302" y="3279847"/>
              <a:ext cx="431797" cy="179422"/>
            </a:xfrm>
            <a:prstGeom prst="rect">
              <a:avLst/>
            </a:prstGeom>
            <a:solidFill>
              <a:srgbClr val="BC92D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8364" y="3559299"/>
              <a:ext cx="433385" cy="1794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sp>
          <p:nvSpPr>
            <p:cNvPr id="29720" name="TextBox 13"/>
            <p:cNvSpPr txBox="1">
              <a:spLocks noChangeArrowheads="1"/>
            </p:cNvSpPr>
            <p:nvPr/>
          </p:nvSpPr>
          <p:spPr bwMode="auto">
            <a:xfrm>
              <a:off x="942765" y="3181015"/>
              <a:ext cx="2483892" cy="2585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E" sz="1200" b="1"/>
                <a:t>Unit 5 Mafic Unit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Unit 4 Fine Sediments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Massive Sulphide Zone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Unit 4 Rhyolite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Unit 4 Volcanic Sediments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Unit 3 Volcanics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Previous Drillhole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Syncline Axis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Anticline Axis</a:t>
              </a:r>
            </a:p>
          </p:txBody>
        </p:sp>
        <p:grpSp>
          <p:nvGrpSpPr>
            <p:cNvPr id="29721" name="Group 82"/>
            <p:cNvGrpSpPr>
              <a:grpSpLocks/>
            </p:cNvGrpSpPr>
            <p:nvPr/>
          </p:nvGrpSpPr>
          <p:grpSpPr bwMode="auto">
            <a:xfrm>
              <a:off x="502414" y="5161405"/>
              <a:ext cx="216000" cy="216000"/>
              <a:chOff x="6755643" y="245859"/>
              <a:chExt cx="309349" cy="309349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rot="5400000">
                <a:off x="6753466" y="398193"/>
                <a:ext cx="309264" cy="4547"/>
              </a:xfrm>
              <a:prstGeom prst="line">
                <a:avLst/>
              </a:prstGeom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755769" y="400467"/>
                <a:ext cx="309204" cy="4548"/>
              </a:xfrm>
              <a:prstGeom prst="line">
                <a:avLst/>
              </a:prstGeom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15"/>
            <p:cNvSpPr/>
            <p:nvPr/>
          </p:nvSpPr>
          <p:spPr>
            <a:xfrm>
              <a:off x="504089" y="5453542"/>
              <a:ext cx="180974" cy="181009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 flipV="1">
              <a:off x="427889" y="4945447"/>
              <a:ext cx="393697" cy="138138"/>
            </a:xfrm>
            <a:prstGeom prst="line">
              <a:avLst/>
            </a:prstGeom>
            <a:ln w="222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375400" y="5454650"/>
            <a:ext cx="549275" cy="3381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IE" sz="800" b="1" dirty="0"/>
              <a:t>AV-00-</a:t>
            </a:r>
            <a:r>
              <a:rPr lang="ga-IE" sz="800" b="1" dirty="0"/>
              <a:t>7</a:t>
            </a:r>
            <a:endParaRPr lang="en-IE" sz="800" b="1" dirty="0"/>
          </a:p>
          <a:p>
            <a:pPr algn="ctr">
              <a:defRPr/>
            </a:pPr>
            <a:r>
              <a:rPr lang="ga-IE" sz="800" dirty="0"/>
              <a:t>220.25</a:t>
            </a:r>
            <a:r>
              <a:rPr lang="en-IE" sz="800" dirty="0"/>
              <a:t>m</a:t>
            </a:r>
          </a:p>
        </p:txBody>
      </p:sp>
      <p:sp>
        <p:nvSpPr>
          <p:cNvPr id="29703" name="TextBox 29"/>
          <p:cNvSpPr txBox="1">
            <a:spLocks noChangeArrowheads="1"/>
          </p:cNvSpPr>
          <p:nvPr/>
        </p:nvSpPr>
        <p:spPr bwMode="auto">
          <a:xfrm>
            <a:off x="5311775" y="5492750"/>
            <a:ext cx="492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1200" b="1"/>
              <a:t>50m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10450" y="4514850"/>
            <a:ext cx="587375" cy="3381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IE" sz="800" b="1" dirty="0"/>
              <a:t>AV-00-6</a:t>
            </a:r>
          </a:p>
          <a:p>
            <a:pPr algn="ctr">
              <a:defRPr/>
            </a:pPr>
            <a:r>
              <a:rPr lang="ga-IE" sz="800" dirty="0"/>
              <a:t>220.</a:t>
            </a:r>
            <a:r>
              <a:rPr lang="en-IE" sz="800" dirty="0"/>
              <a:t>3</a:t>
            </a:r>
            <a:r>
              <a:rPr lang="ga-IE" sz="800" dirty="0"/>
              <a:t>5</a:t>
            </a:r>
            <a:r>
              <a:rPr lang="en-IE" sz="800" dirty="0"/>
              <a:t>m</a:t>
            </a:r>
          </a:p>
        </p:txBody>
      </p:sp>
      <p:sp>
        <p:nvSpPr>
          <p:cNvPr id="29705" name="Line 7"/>
          <p:cNvSpPr>
            <a:spLocks noChangeShapeType="1"/>
          </p:cNvSpPr>
          <p:nvPr/>
        </p:nvSpPr>
        <p:spPr bwMode="auto">
          <a:xfrm>
            <a:off x="5245100" y="4394200"/>
            <a:ext cx="1003300" cy="863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IE"/>
          </a:p>
        </p:txBody>
      </p:sp>
      <p:sp>
        <p:nvSpPr>
          <p:cNvPr id="29706" name="Line 7"/>
          <p:cNvSpPr>
            <a:spLocks noChangeShapeType="1"/>
          </p:cNvSpPr>
          <p:nvPr/>
        </p:nvSpPr>
        <p:spPr bwMode="auto">
          <a:xfrm>
            <a:off x="5219700" y="4864100"/>
            <a:ext cx="1041400" cy="469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IE"/>
          </a:p>
        </p:txBody>
      </p:sp>
      <p:sp>
        <p:nvSpPr>
          <p:cNvPr id="29707" name="Line 7"/>
          <p:cNvSpPr>
            <a:spLocks noChangeShapeType="1"/>
          </p:cNvSpPr>
          <p:nvPr/>
        </p:nvSpPr>
        <p:spPr bwMode="auto">
          <a:xfrm>
            <a:off x="5003800" y="5283200"/>
            <a:ext cx="12827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IE"/>
          </a:p>
        </p:txBody>
      </p:sp>
      <p:sp>
        <p:nvSpPr>
          <p:cNvPr id="23" name="TextBox 22"/>
          <p:cNvSpPr txBox="1"/>
          <p:nvPr/>
        </p:nvSpPr>
        <p:spPr>
          <a:xfrm>
            <a:off x="4367213" y="4238625"/>
            <a:ext cx="1335087" cy="400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ga-IE" sz="1000" b="1" dirty="0"/>
              <a:t>0.8</a:t>
            </a:r>
            <a:r>
              <a:rPr lang="en-IE" sz="1000" b="1" dirty="0"/>
              <a:t>m </a:t>
            </a:r>
            <a:r>
              <a:rPr lang="ga-IE" sz="1000" b="1" dirty="0"/>
              <a:t>@</a:t>
            </a:r>
            <a:r>
              <a:rPr lang="en-IE" sz="1000" b="1" dirty="0"/>
              <a:t> </a:t>
            </a:r>
            <a:r>
              <a:rPr lang="ga-IE" sz="1000" b="1" dirty="0"/>
              <a:t>0.12%Cu, 2.61</a:t>
            </a:r>
            <a:r>
              <a:rPr lang="en-IE" sz="1000" b="1" dirty="0"/>
              <a:t>%Zn</a:t>
            </a:r>
            <a:r>
              <a:rPr lang="ga-IE" sz="1000" b="1" dirty="0"/>
              <a:t>,</a:t>
            </a:r>
            <a:r>
              <a:rPr lang="en-IE" sz="1000" b="1" dirty="0"/>
              <a:t> </a:t>
            </a:r>
            <a:r>
              <a:rPr lang="ga-IE" sz="1000" b="1" dirty="0"/>
              <a:t>1.14%Pb</a:t>
            </a:r>
            <a:endParaRPr lang="en-IE" sz="1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206875" y="4675188"/>
            <a:ext cx="1304925" cy="400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ga-IE" sz="1000" b="1" dirty="0"/>
              <a:t>2.05</a:t>
            </a:r>
            <a:r>
              <a:rPr lang="en-IE" sz="1000" b="1" dirty="0"/>
              <a:t>m </a:t>
            </a:r>
            <a:r>
              <a:rPr lang="ga-IE" sz="1000" b="1" dirty="0"/>
              <a:t>@</a:t>
            </a:r>
            <a:r>
              <a:rPr lang="en-IE" sz="1000" b="1" dirty="0"/>
              <a:t> </a:t>
            </a:r>
            <a:r>
              <a:rPr lang="ga-IE" sz="1000" b="1" dirty="0"/>
              <a:t>0.37%Cu, 4.1</a:t>
            </a:r>
            <a:r>
              <a:rPr lang="en-IE" sz="1000" b="1" dirty="0"/>
              <a:t>%Zn</a:t>
            </a:r>
            <a:r>
              <a:rPr lang="ga-IE" sz="1000" b="1" dirty="0"/>
              <a:t>,</a:t>
            </a:r>
            <a:r>
              <a:rPr lang="en-IE" sz="1000" b="1" dirty="0"/>
              <a:t> </a:t>
            </a:r>
            <a:r>
              <a:rPr lang="ga-IE" sz="1000" b="1" dirty="0"/>
              <a:t>0.87%Pb</a:t>
            </a:r>
            <a:endParaRPr lang="en-IE" sz="1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214813" y="5121275"/>
            <a:ext cx="1373187" cy="4159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ga-IE" sz="1000" b="1" dirty="0"/>
              <a:t>0.7</a:t>
            </a:r>
            <a:r>
              <a:rPr lang="en-IE" sz="1000" b="1" dirty="0"/>
              <a:t>m </a:t>
            </a:r>
            <a:r>
              <a:rPr lang="ga-IE" sz="1000" b="1" dirty="0"/>
              <a:t>@</a:t>
            </a:r>
            <a:r>
              <a:rPr lang="en-IE" sz="1000" b="1" dirty="0"/>
              <a:t> </a:t>
            </a:r>
            <a:r>
              <a:rPr lang="ga-IE" sz="1000" b="1" dirty="0"/>
              <a:t>0.06%Cu, 5.32</a:t>
            </a:r>
            <a:r>
              <a:rPr lang="en-IE" sz="1000" b="1" dirty="0"/>
              <a:t>%Zn</a:t>
            </a:r>
            <a:r>
              <a:rPr lang="ga-IE" sz="1000" b="1" dirty="0"/>
              <a:t>,</a:t>
            </a:r>
            <a:r>
              <a:rPr lang="en-IE" sz="1000" b="1" dirty="0"/>
              <a:t> </a:t>
            </a:r>
            <a:r>
              <a:rPr lang="ga-IE" sz="1000" b="1" dirty="0"/>
              <a:t>1.44%Pb</a:t>
            </a:r>
            <a:endParaRPr lang="en-IE" sz="1000" b="1" dirty="0"/>
          </a:p>
        </p:txBody>
      </p:sp>
      <p:sp>
        <p:nvSpPr>
          <p:cNvPr id="29711" name="Line 7"/>
          <p:cNvSpPr>
            <a:spLocks noChangeShapeType="1"/>
          </p:cNvSpPr>
          <p:nvPr/>
        </p:nvSpPr>
        <p:spPr bwMode="auto">
          <a:xfrm flipH="1">
            <a:off x="5834063" y="1785938"/>
            <a:ext cx="479425" cy="8556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IE"/>
          </a:p>
        </p:txBody>
      </p:sp>
      <p:sp>
        <p:nvSpPr>
          <p:cNvPr id="41" name="TextBox 40"/>
          <p:cNvSpPr txBox="1"/>
          <p:nvPr/>
        </p:nvSpPr>
        <p:spPr>
          <a:xfrm>
            <a:off x="5578475" y="1401763"/>
            <a:ext cx="1335088" cy="400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ga-IE" sz="1000" b="1" dirty="0"/>
              <a:t>0.</a:t>
            </a:r>
            <a:r>
              <a:rPr lang="en-IE" sz="1000" b="1" dirty="0"/>
              <a:t>5m </a:t>
            </a:r>
            <a:r>
              <a:rPr lang="ga-IE" sz="1000" b="1" dirty="0"/>
              <a:t>@</a:t>
            </a:r>
            <a:r>
              <a:rPr lang="en-IE" sz="1000" b="1" dirty="0"/>
              <a:t> </a:t>
            </a:r>
            <a:r>
              <a:rPr lang="ga-IE" sz="1000" b="1" dirty="0"/>
              <a:t>0.2</a:t>
            </a:r>
            <a:r>
              <a:rPr lang="en-IE" sz="1000" b="1" dirty="0"/>
              <a:t>7</a:t>
            </a:r>
            <a:r>
              <a:rPr lang="ga-IE" sz="1000" b="1" dirty="0"/>
              <a:t>%Cu, </a:t>
            </a:r>
            <a:r>
              <a:rPr lang="en-IE" sz="1000" b="1" dirty="0"/>
              <a:t>7.02%Zn</a:t>
            </a:r>
            <a:r>
              <a:rPr lang="ga-IE" sz="1000" b="1" dirty="0"/>
              <a:t>,</a:t>
            </a:r>
            <a:r>
              <a:rPr lang="en-IE" sz="1000" b="1" dirty="0"/>
              <a:t> 3</a:t>
            </a:r>
            <a:r>
              <a:rPr lang="ga-IE" sz="1000" b="1" dirty="0"/>
              <a:t>.14%Pb</a:t>
            </a:r>
            <a:endParaRPr lang="en-IE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144463"/>
            <a:ext cx="8675688" cy="620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n-IE" sz="2000" b="1" smtClean="0">
                <a:solidFill>
                  <a:srgbClr val="000066"/>
                </a:solidFill>
                <a:latin typeface="Verdana" pitchFamily="34" charset="0"/>
              </a:rPr>
              <a:t>AVOCA Au-Cu-Zn PROJECT</a:t>
            </a:r>
            <a:r>
              <a:rPr lang="en-IE" sz="1600" b="1" smtClean="0">
                <a:solidFill>
                  <a:srgbClr val="000066"/>
                </a:solidFill>
                <a:latin typeface="Verdana" pitchFamily="34" charset="0"/>
              </a:rPr>
              <a:t/>
            </a:r>
            <a:br>
              <a:rPr lang="en-IE" sz="1600" b="1" smtClean="0">
                <a:solidFill>
                  <a:srgbClr val="000066"/>
                </a:solidFill>
                <a:latin typeface="Verdana" pitchFamily="34" charset="0"/>
              </a:rPr>
            </a:br>
            <a:r>
              <a:rPr lang="en-IE" sz="2000" b="1" smtClean="0">
                <a:solidFill>
                  <a:srgbClr val="000066"/>
                </a:solidFill>
                <a:latin typeface="Verdana" pitchFamily="34" charset="0"/>
              </a:rPr>
              <a:t> Ballymoneen</a:t>
            </a:r>
            <a:endParaRPr lang="en-GB" sz="2000" b="1" smtClean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49250" y="3863975"/>
            <a:ext cx="41211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Results show high grade Zn-</a:t>
            </a:r>
            <a:r>
              <a:rPr lang="en-IE" sz="1600" b="1" kern="0" dirty="0" err="1">
                <a:solidFill>
                  <a:srgbClr val="000066"/>
                </a:solidFill>
                <a:latin typeface="Verdana" pitchFamily="34" charset="0"/>
                <a:cs typeface="+mn-cs"/>
              </a:rPr>
              <a:t>Pb</a:t>
            </a: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 mineralization within a flat-lying massive sulphide zone</a:t>
            </a: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endParaRPr lang="en-IE" sz="16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Logs indicate that the footwall Unit 3 </a:t>
            </a:r>
            <a:r>
              <a:rPr lang="en-IE" sz="1600" b="1" kern="0" dirty="0" err="1">
                <a:solidFill>
                  <a:srgbClr val="000066"/>
                </a:solidFill>
                <a:latin typeface="Verdana" pitchFamily="34" charset="0"/>
                <a:cs typeface="+mn-cs"/>
              </a:rPr>
              <a:t>lithologies</a:t>
            </a: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 were not intersected</a:t>
            </a:r>
            <a:endParaRPr lang="en-GB" sz="16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30724" name="Picture 3" descr="Ballymurtagh S2.jpg"/>
          <p:cNvPicPr>
            <a:picLocks noChangeAspect="1"/>
          </p:cNvPicPr>
          <p:nvPr/>
        </p:nvPicPr>
        <p:blipFill>
          <a:blip r:embed="rId2" cstate="print"/>
          <a:srcRect l="8820" t="4135" r="29620" b="7964"/>
          <a:stretch>
            <a:fillRect/>
          </a:stretch>
        </p:blipFill>
        <p:spPr bwMode="auto">
          <a:xfrm>
            <a:off x="4470400" y="1498600"/>
            <a:ext cx="44323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407275" y="4521200"/>
            <a:ext cx="527050" cy="3397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IE" sz="800" b="1" dirty="0"/>
              <a:t>AV-00-4</a:t>
            </a:r>
          </a:p>
          <a:p>
            <a:pPr algn="ctr">
              <a:defRPr/>
            </a:pPr>
            <a:r>
              <a:rPr lang="en-IE" sz="800" dirty="0"/>
              <a:t>167.0m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48475" y="4964113"/>
            <a:ext cx="527050" cy="3381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IE" sz="800" b="1" dirty="0"/>
              <a:t>AV-00-5</a:t>
            </a:r>
          </a:p>
          <a:p>
            <a:pPr algn="ctr">
              <a:defRPr/>
            </a:pPr>
            <a:r>
              <a:rPr lang="en-IE" sz="800" dirty="0"/>
              <a:t>174.3m</a:t>
            </a:r>
          </a:p>
        </p:txBody>
      </p:sp>
      <p:sp>
        <p:nvSpPr>
          <p:cNvPr id="30727" name="TextBox 13"/>
          <p:cNvSpPr txBox="1">
            <a:spLocks noChangeArrowheads="1"/>
          </p:cNvSpPr>
          <p:nvPr/>
        </p:nvSpPr>
        <p:spPr bwMode="auto">
          <a:xfrm>
            <a:off x="5561013" y="5114925"/>
            <a:ext cx="492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1200" b="1"/>
              <a:t>50m</a:t>
            </a:r>
          </a:p>
        </p:txBody>
      </p:sp>
      <p:sp>
        <p:nvSpPr>
          <p:cNvPr id="30728" name="Line 7"/>
          <p:cNvSpPr>
            <a:spLocks noChangeShapeType="1"/>
          </p:cNvSpPr>
          <p:nvPr/>
        </p:nvSpPr>
        <p:spPr bwMode="auto">
          <a:xfrm flipH="1">
            <a:off x="7226300" y="3543300"/>
            <a:ext cx="215900" cy="7493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IE"/>
          </a:p>
        </p:txBody>
      </p:sp>
      <p:sp>
        <p:nvSpPr>
          <p:cNvPr id="30729" name="Line 7"/>
          <p:cNvSpPr>
            <a:spLocks noChangeShapeType="1"/>
          </p:cNvSpPr>
          <p:nvPr/>
        </p:nvSpPr>
        <p:spPr bwMode="auto">
          <a:xfrm>
            <a:off x="6261100" y="4051300"/>
            <a:ext cx="342900" cy="342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7162800" y="3367088"/>
            <a:ext cx="1587500" cy="231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IE" sz="900" b="1" dirty="0"/>
              <a:t>0.5m @3.2%Zn, 0.89% </a:t>
            </a:r>
            <a:r>
              <a:rPr lang="en-IE" sz="900" b="1" dirty="0" err="1"/>
              <a:t>Pb</a:t>
            </a:r>
            <a:endParaRPr lang="en-IE" sz="9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05338" y="3849688"/>
            <a:ext cx="1731962" cy="231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IE" sz="900" b="1" dirty="0"/>
              <a:t>9.0m @10.25%Zn, 4.78% </a:t>
            </a:r>
            <a:r>
              <a:rPr lang="en-IE" sz="900" b="1" dirty="0" err="1"/>
              <a:t>Pb</a:t>
            </a:r>
            <a:endParaRPr lang="en-IE" sz="900" b="1" dirty="0"/>
          </a:p>
        </p:txBody>
      </p:sp>
      <p:grpSp>
        <p:nvGrpSpPr>
          <p:cNvPr id="30732" name="Group 16"/>
          <p:cNvGrpSpPr>
            <a:grpSpLocks/>
          </p:cNvGrpSpPr>
          <p:nvPr/>
        </p:nvGrpSpPr>
        <p:grpSpPr bwMode="auto">
          <a:xfrm>
            <a:off x="769938" y="952500"/>
            <a:ext cx="3140075" cy="2755900"/>
            <a:chOff x="286603" y="3009921"/>
            <a:chExt cx="3140054" cy="2756417"/>
          </a:xfrm>
        </p:grpSpPr>
        <p:sp>
          <p:nvSpPr>
            <p:cNvPr id="18" name="TextBox 17"/>
            <p:cNvSpPr txBox="1"/>
            <p:nvPr/>
          </p:nvSpPr>
          <p:spPr>
            <a:xfrm>
              <a:off x="286603" y="3009921"/>
              <a:ext cx="2790806" cy="26770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IE" sz="1400" b="1" dirty="0"/>
                <a:t>LEGEND</a:t>
              </a:r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23127" y="4389718"/>
              <a:ext cx="431797" cy="179421"/>
            </a:xfrm>
            <a:prstGeom prst="rect">
              <a:avLst/>
            </a:prstGeom>
            <a:solidFill>
              <a:srgbClr val="D9969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7889" y="3841927"/>
              <a:ext cx="431797" cy="17942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19952" y="4669170"/>
              <a:ext cx="431797" cy="179421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40589" y="4107090"/>
              <a:ext cx="431797" cy="179421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26302" y="3279847"/>
              <a:ext cx="431797" cy="179422"/>
            </a:xfrm>
            <a:prstGeom prst="rect">
              <a:avLst/>
            </a:prstGeom>
            <a:solidFill>
              <a:srgbClr val="BC92D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8364" y="3559299"/>
              <a:ext cx="433385" cy="1794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sp>
          <p:nvSpPr>
            <p:cNvPr id="30740" name="TextBox 24"/>
            <p:cNvSpPr txBox="1">
              <a:spLocks noChangeArrowheads="1"/>
            </p:cNvSpPr>
            <p:nvPr/>
          </p:nvSpPr>
          <p:spPr bwMode="auto">
            <a:xfrm>
              <a:off x="942765" y="3181015"/>
              <a:ext cx="2483892" cy="2585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E" sz="1200" b="1"/>
                <a:t>Unit 5 Mafic Unit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Unit 4 Fine Sediments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Massive Sulphide Zone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Unit 4 Rhyolite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Unit 4 Volcanic Sediments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Unit 3 Volcanics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Previous Drillhole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Syncline Axis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Anticline Axis</a:t>
              </a:r>
            </a:p>
          </p:txBody>
        </p:sp>
        <p:grpSp>
          <p:nvGrpSpPr>
            <p:cNvPr id="30741" name="Group 82"/>
            <p:cNvGrpSpPr>
              <a:grpSpLocks/>
            </p:cNvGrpSpPr>
            <p:nvPr/>
          </p:nvGrpSpPr>
          <p:grpSpPr bwMode="auto">
            <a:xfrm>
              <a:off x="502414" y="5161405"/>
              <a:ext cx="216000" cy="216000"/>
              <a:chOff x="6755643" y="245859"/>
              <a:chExt cx="309349" cy="309349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 rot="5400000">
                <a:off x="6753466" y="398193"/>
                <a:ext cx="309264" cy="4547"/>
              </a:xfrm>
              <a:prstGeom prst="line">
                <a:avLst/>
              </a:prstGeom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755769" y="400467"/>
                <a:ext cx="309204" cy="4548"/>
              </a:xfrm>
              <a:prstGeom prst="line">
                <a:avLst/>
              </a:prstGeom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Rectangle 26"/>
            <p:cNvSpPr/>
            <p:nvPr/>
          </p:nvSpPr>
          <p:spPr>
            <a:xfrm>
              <a:off x="504089" y="5453542"/>
              <a:ext cx="180974" cy="181009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cxnSp>
          <p:nvCxnSpPr>
            <p:cNvPr id="28" name="Straight Connector 27"/>
            <p:cNvCxnSpPr/>
            <p:nvPr/>
          </p:nvCxnSpPr>
          <p:spPr>
            <a:xfrm rot="10800000" flipV="1">
              <a:off x="427889" y="4945447"/>
              <a:ext cx="393697" cy="138138"/>
            </a:xfrm>
            <a:prstGeom prst="line">
              <a:avLst/>
            </a:prstGeom>
            <a:ln w="222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144463"/>
            <a:ext cx="8675688" cy="620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n-IE" sz="2000" b="1" dirty="0" smtClean="0">
                <a:solidFill>
                  <a:srgbClr val="000066"/>
                </a:solidFill>
                <a:latin typeface="Verdana" pitchFamily="34" charset="0"/>
              </a:rPr>
              <a:t>AVOCA Au-Cu-Zn PROJECT</a:t>
            </a:r>
            <a:r>
              <a:rPr lang="en-IE" sz="1600" b="1" dirty="0" smtClean="0">
                <a:solidFill>
                  <a:srgbClr val="000066"/>
                </a:solidFill>
                <a:latin typeface="Verdana" pitchFamily="34" charset="0"/>
              </a:rPr>
              <a:t/>
            </a:r>
            <a:br>
              <a:rPr lang="en-IE" sz="1600" b="1" dirty="0" smtClean="0">
                <a:solidFill>
                  <a:srgbClr val="000066"/>
                </a:solidFill>
                <a:latin typeface="Verdana" pitchFamily="34" charset="0"/>
              </a:rPr>
            </a:br>
            <a:r>
              <a:rPr lang="en-IE" sz="2000" b="1" dirty="0" smtClean="0">
                <a:solidFill>
                  <a:srgbClr val="000066"/>
                </a:solidFill>
                <a:latin typeface="Verdana" pitchFamily="34" charset="0"/>
              </a:rPr>
              <a:t>Introduction</a:t>
            </a:r>
            <a:endParaRPr lang="en-GB" sz="2000" b="1" dirty="0" smtClean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49250" y="3863975"/>
            <a:ext cx="41211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IMC has recently acquired exploration rights to two licences adjacent to the former Avoca Cu Mine </a:t>
            </a: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endParaRPr lang="en-IE" sz="12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Highlights of p</a:t>
            </a:r>
            <a:r>
              <a:rPr lang="en-IE" sz="1600" b="1" kern="0" dirty="0" err="1">
                <a:solidFill>
                  <a:srgbClr val="000066"/>
                </a:solidFill>
                <a:latin typeface="Verdana" pitchFamily="34" charset="0"/>
                <a:cs typeface="+mn-cs"/>
              </a:rPr>
              <a:t>revious</a:t>
            </a: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 exploration include drill </a:t>
            </a:r>
            <a:r>
              <a:rPr lang="en-IE" sz="1600" b="1" kern="0" dirty="0" err="1">
                <a:solidFill>
                  <a:srgbClr val="000066"/>
                </a:solidFill>
                <a:latin typeface="Verdana" pitchFamily="34" charset="0"/>
                <a:cs typeface="+mn-cs"/>
              </a:rPr>
              <a:t>i</a:t>
            </a:r>
            <a:r>
              <a:rPr lang="en-GB" sz="1600" b="1" kern="0" dirty="0" err="1">
                <a:solidFill>
                  <a:srgbClr val="000066"/>
                </a:solidFill>
                <a:latin typeface="Verdana" pitchFamily="34" charset="0"/>
                <a:cs typeface="+mn-cs"/>
              </a:rPr>
              <a:t>ntersections</a:t>
            </a:r>
            <a:r>
              <a:rPr lang="en-GB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 of 7.8m @ 10.92% Zn, 5.22% </a:t>
            </a:r>
            <a:r>
              <a:rPr lang="en-GB" sz="1600" b="1" kern="0" dirty="0" err="1">
                <a:solidFill>
                  <a:srgbClr val="000066"/>
                </a:solidFill>
                <a:latin typeface="Verdana" pitchFamily="34" charset="0"/>
                <a:cs typeface="+mn-cs"/>
              </a:rPr>
              <a:t>Pb</a:t>
            </a:r>
            <a:r>
              <a:rPr lang="en-GB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 and  </a:t>
            </a:r>
            <a:r>
              <a:rPr lang="en-GB" sz="1600" b="1" kern="0" dirty="0">
                <a:solidFill>
                  <a:srgbClr val="000066"/>
                </a:solidFill>
                <a:latin typeface="Verdana" pitchFamily="34" charset="0"/>
              </a:rPr>
              <a:t>8.3m @ 4.52g/t Au</a:t>
            </a:r>
            <a:endParaRPr lang="en-GB" sz="16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13316" name="Picture 10" descr="avoca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914400"/>
            <a:ext cx="3843337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2" descr="ms2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896938"/>
            <a:ext cx="3457575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3" descr="strng.t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2050" y="3802063"/>
            <a:ext cx="346233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400800" y="6161088"/>
            <a:ext cx="220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IE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Stringer Cu Ore, West Avoca</a:t>
            </a:r>
            <a:endParaRPr lang="en-GB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591300" y="3240088"/>
            <a:ext cx="220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IE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Massive Ore, West Avoca</a:t>
            </a:r>
            <a:endParaRPr lang="en-GB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422400" y="3532188"/>
            <a:ext cx="3098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IE" sz="1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West Avoca towards the Goldmines River</a:t>
            </a:r>
            <a:endParaRPr lang="en-GB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08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Ballymurtagh S3.jpg"/>
          <p:cNvPicPr>
            <a:picLocks noChangeAspect="1"/>
          </p:cNvPicPr>
          <p:nvPr/>
        </p:nvPicPr>
        <p:blipFill>
          <a:blip r:embed="rId2" cstate="print"/>
          <a:srcRect l="16405" t="314" r="22037"/>
          <a:stretch>
            <a:fillRect/>
          </a:stretch>
        </p:blipFill>
        <p:spPr bwMode="auto">
          <a:xfrm>
            <a:off x="4483100" y="1498600"/>
            <a:ext cx="44323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144463"/>
            <a:ext cx="8675688" cy="620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n-IE" sz="2000" b="1" smtClean="0">
                <a:solidFill>
                  <a:srgbClr val="000066"/>
                </a:solidFill>
                <a:latin typeface="Verdana" pitchFamily="34" charset="0"/>
              </a:rPr>
              <a:t>AVOCA Au-Cu-Zn PROJECT</a:t>
            </a:r>
            <a:r>
              <a:rPr lang="en-IE" sz="1600" b="1" smtClean="0">
                <a:solidFill>
                  <a:srgbClr val="000066"/>
                </a:solidFill>
                <a:latin typeface="Verdana" pitchFamily="34" charset="0"/>
              </a:rPr>
              <a:t/>
            </a:r>
            <a:br>
              <a:rPr lang="en-IE" sz="1600" b="1" smtClean="0">
                <a:solidFill>
                  <a:srgbClr val="000066"/>
                </a:solidFill>
                <a:latin typeface="Verdana" pitchFamily="34" charset="0"/>
              </a:rPr>
            </a:br>
            <a:r>
              <a:rPr lang="en-IE" sz="2000" b="1" smtClean="0">
                <a:solidFill>
                  <a:srgbClr val="000066"/>
                </a:solidFill>
                <a:latin typeface="Verdana" pitchFamily="34" charset="0"/>
              </a:rPr>
              <a:t> Ballymoneen</a:t>
            </a:r>
            <a:endParaRPr lang="en-GB" sz="2000" b="1" smtClean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49250" y="3863975"/>
            <a:ext cx="38925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This composite section is based on the geological interpretation of AV-00-01 close in Mine Section 10W </a:t>
            </a: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endParaRPr lang="en-IE" sz="16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It shows the relative position of the three easternmost </a:t>
            </a:r>
            <a:r>
              <a:rPr lang="en-IE" sz="1600" b="1" kern="0" dirty="0" err="1">
                <a:solidFill>
                  <a:srgbClr val="000066"/>
                </a:solidFill>
                <a:latin typeface="Verdana" pitchFamily="34" charset="0"/>
                <a:cs typeface="+mn-cs"/>
              </a:rPr>
              <a:t>drillholes</a:t>
            </a: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 AV-00-01/02/03</a:t>
            </a: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endParaRPr lang="en-IE" sz="16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It also shows a projection of AV-00-07, the deepest hole and preceding mine </a:t>
            </a:r>
            <a:r>
              <a:rPr lang="en-IE" sz="1600" b="1" kern="0" dirty="0" err="1">
                <a:solidFill>
                  <a:srgbClr val="000066"/>
                </a:solidFill>
                <a:latin typeface="Verdana" pitchFamily="34" charset="0"/>
                <a:cs typeface="+mn-cs"/>
              </a:rPr>
              <a:t>drillholes</a:t>
            </a:r>
            <a:endParaRPr lang="en-GB" sz="16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35900" y="3532188"/>
            <a:ext cx="642938" cy="33813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IE" sz="800" b="1" dirty="0"/>
              <a:t>AV-00-</a:t>
            </a:r>
            <a:r>
              <a:rPr lang="ga-IE" sz="800" b="1" dirty="0"/>
              <a:t>2</a:t>
            </a:r>
            <a:endParaRPr lang="en-IE" sz="800" b="1" dirty="0"/>
          </a:p>
          <a:p>
            <a:pPr algn="ctr">
              <a:defRPr/>
            </a:pPr>
            <a:r>
              <a:rPr lang="ga-IE" sz="800" dirty="0"/>
              <a:t>20.0</a:t>
            </a:r>
            <a:r>
              <a:rPr lang="en-IE" sz="800" dirty="0"/>
              <a:t>m 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39013" y="4002088"/>
            <a:ext cx="693737" cy="33813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IE" sz="800" b="1" dirty="0"/>
              <a:t>AV-00-</a:t>
            </a:r>
            <a:r>
              <a:rPr lang="ga-IE" sz="800" b="1" dirty="0"/>
              <a:t>3</a:t>
            </a:r>
            <a:endParaRPr lang="en-IE" sz="800" b="1" dirty="0"/>
          </a:p>
          <a:p>
            <a:pPr algn="ctr">
              <a:defRPr/>
            </a:pPr>
            <a:r>
              <a:rPr lang="en-IE" sz="800" dirty="0"/>
              <a:t>20</a:t>
            </a:r>
            <a:r>
              <a:rPr lang="ga-IE" sz="800" dirty="0"/>
              <a:t>.0</a:t>
            </a:r>
            <a:r>
              <a:rPr lang="en-IE" sz="800" dirty="0"/>
              <a:t>m SW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67400" y="6694488"/>
            <a:ext cx="1858963" cy="2301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ga-IE" sz="900" b="1" dirty="0"/>
              <a:t>2.19% Cu</a:t>
            </a:r>
            <a:r>
              <a:rPr lang="en-IE" sz="900" b="1" dirty="0"/>
              <a:t>,</a:t>
            </a:r>
            <a:r>
              <a:rPr lang="ga-IE" sz="900" b="1" dirty="0"/>
              <a:t> 25.4% Zn,</a:t>
            </a:r>
            <a:r>
              <a:rPr lang="en-IE" sz="900" b="1" dirty="0"/>
              <a:t> 4.</a:t>
            </a:r>
            <a:r>
              <a:rPr lang="ga-IE" sz="900" b="1" dirty="0"/>
              <a:t>56</a:t>
            </a:r>
            <a:r>
              <a:rPr lang="en-IE" sz="900" b="1" dirty="0"/>
              <a:t>% </a:t>
            </a:r>
            <a:r>
              <a:rPr lang="en-IE" sz="900" b="1" dirty="0" err="1"/>
              <a:t>Pb</a:t>
            </a:r>
            <a:r>
              <a:rPr lang="ga-IE" sz="900" b="1" dirty="0"/>
              <a:t>, ? Ag</a:t>
            </a:r>
            <a:endParaRPr lang="en-IE" sz="900" b="1" dirty="0"/>
          </a:p>
        </p:txBody>
      </p:sp>
      <p:sp>
        <p:nvSpPr>
          <p:cNvPr id="31752" name="TextBox 15"/>
          <p:cNvSpPr txBox="1">
            <a:spLocks noChangeArrowheads="1"/>
          </p:cNvSpPr>
          <p:nvPr/>
        </p:nvSpPr>
        <p:spPr bwMode="auto">
          <a:xfrm>
            <a:off x="2451100" y="7183438"/>
            <a:ext cx="673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800" b="1"/>
              <a:t>0.94% Cu</a:t>
            </a:r>
            <a:endParaRPr lang="en-IE" sz="800"/>
          </a:p>
        </p:txBody>
      </p:sp>
      <p:sp>
        <p:nvSpPr>
          <p:cNvPr id="31753" name="TextBox 16"/>
          <p:cNvSpPr txBox="1">
            <a:spLocks noChangeArrowheads="1"/>
          </p:cNvSpPr>
          <p:nvPr/>
        </p:nvSpPr>
        <p:spPr bwMode="auto">
          <a:xfrm>
            <a:off x="4832350" y="6716713"/>
            <a:ext cx="6715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800" b="1"/>
              <a:t>2.06% Cu</a:t>
            </a:r>
            <a:endParaRPr lang="en-IE" sz="800"/>
          </a:p>
        </p:txBody>
      </p:sp>
      <p:sp>
        <p:nvSpPr>
          <p:cNvPr id="31754" name="TextBox 17"/>
          <p:cNvSpPr txBox="1">
            <a:spLocks noChangeArrowheads="1"/>
          </p:cNvSpPr>
          <p:nvPr/>
        </p:nvSpPr>
        <p:spPr bwMode="auto">
          <a:xfrm>
            <a:off x="4794250" y="6510338"/>
            <a:ext cx="6715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800" b="1"/>
              <a:t>1.3% Cu</a:t>
            </a:r>
            <a:endParaRPr lang="en-IE" sz="800"/>
          </a:p>
        </p:txBody>
      </p:sp>
      <p:grpSp>
        <p:nvGrpSpPr>
          <p:cNvPr id="31755" name="Group 19"/>
          <p:cNvGrpSpPr>
            <a:grpSpLocks/>
          </p:cNvGrpSpPr>
          <p:nvPr/>
        </p:nvGrpSpPr>
        <p:grpSpPr bwMode="auto">
          <a:xfrm>
            <a:off x="769938" y="952500"/>
            <a:ext cx="3140075" cy="2755900"/>
            <a:chOff x="286603" y="3009921"/>
            <a:chExt cx="3140054" cy="2756417"/>
          </a:xfrm>
        </p:grpSpPr>
        <p:sp>
          <p:nvSpPr>
            <p:cNvPr id="21" name="TextBox 20"/>
            <p:cNvSpPr txBox="1"/>
            <p:nvPr/>
          </p:nvSpPr>
          <p:spPr>
            <a:xfrm>
              <a:off x="286603" y="3009921"/>
              <a:ext cx="2790806" cy="26770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IE" sz="1400" b="1" dirty="0"/>
                <a:t>LEGEND</a:t>
              </a:r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23127" y="4389718"/>
              <a:ext cx="431797" cy="179421"/>
            </a:xfrm>
            <a:prstGeom prst="rect">
              <a:avLst/>
            </a:prstGeom>
            <a:solidFill>
              <a:srgbClr val="D9969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27889" y="3841927"/>
              <a:ext cx="431797" cy="17942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9952" y="4669170"/>
              <a:ext cx="431797" cy="179421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40589" y="4107090"/>
              <a:ext cx="431797" cy="179421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26302" y="3279847"/>
              <a:ext cx="431797" cy="179422"/>
            </a:xfrm>
            <a:prstGeom prst="rect">
              <a:avLst/>
            </a:prstGeom>
            <a:solidFill>
              <a:srgbClr val="BC92D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18364" y="3559299"/>
              <a:ext cx="433385" cy="1794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sp>
          <p:nvSpPr>
            <p:cNvPr id="31771" name="TextBox 27"/>
            <p:cNvSpPr txBox="1">
              <a:spLocks noChangeArrowheads="1"/>
            </p:cNvSpPr>
            <p:nvPr/>
          </p:nvSpPr>
          <p:spPr bwMode="auto">
            <a:xfrm>
              <a:off x="942765" y="3181015"/>
              <a:ext cx="2483892" cy="2585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E" sz="1200" b="1"/>
                <a:t>Unit 5 Mafic Unit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Unit 4 Fine Sediments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Massive Sulphide Zone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Unit 4 Rhyolite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Unit 4 Volcanic Sediments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Unit 3 Volcanics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Previous Drillhole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Syncline Axis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Anticline Axis</a:t>
              </a:r>
            </a:p>
          </p:txBody>
        </p:sp>
        <p:grpSp>
          <p:nvGrpSpPr>
            <p:cNvPr id="31772" name="Group 82"/>
            <p:cNvGrpSpPr>
              <a:grpSpLocks/>
            </p:cNvGrpSpPr>
            <p:nvPr/>
          </p:nvGrpSpPr>
          <p:grpSpPr bwMode="auto">
            <a:xfrm>
              <a:off x="502414" y="5161405"/>
              <a:ext cx="216000" cy="216000"/>
              <a:chOff x="6755643" y="245859"/>
              <a:chExt cx="309349" cy="309349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rot="5400000">
                <a:off x="6753466" y="398193"/>
                <a:ext cx="309264" cy="4547"/>
              </a:xfrm>
              <a:prstGeom prst="line">
                <a:avLst/>
              </a:prstGeom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6755769" y="400467"/>
                <a:ext cx="309204" cy="4548"/>
              </a:xfrm>
              <a:prstGeom prst="line">
                <a:avLst/>
              </a:prstGeom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Rectangle 29"/>
            <p:cNvSpPr/>
            <p:nvPr/>
          </p:nvSpPr>
          <p:spPr>
            <a:xfrm>
              <a:off x="504089" y="5453542"/>
              <a:ext cx="180974" cy="181009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10800000" flipV="1">
              <a:off x="427889" y="4945447"/>
              <a:ext cx="393697" cy="138138"/>
            </a:xfrm>
            <a:prstGeom prst="line">
              <a:avLst/>
            </a:prstGeom>
            <a:ln w="222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756" name="TextBox 33"/>
          <p:cNvSpPr txBox="1">
            <a:spLocks noChangeArrowheads="1"/>
          </p:cNvSpPr>
          <p:nvPr/>
        </p:nvSpPr>
        <p:spPr bwMode="auto">
          <a:xfrm>
            <a:off x="5776913" y="5788025"/>
            <a:ext cx="492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1200" b="1"/>
              <a:t>50m</a:t>
            </a:r>
          </a:p>
        </p:txBody>
      </p:sp>
      <p:sp>
        <p:nvSpPr>
          <p:cNvPr id="31757" name="Line 7"/>
          <p:cNvSpPr>
            <a:spLocks noChangeShapeType="1"/>
          </p:cNvSpPr>
          <p:nvPr/>
        </p:nvSpPr>
        <p:spPr bwMode="auto">
          <a:xfrm flipH="1">
            <a:off x="7358063" y="2974975"/>
            <a:ext cx="595312" cy="7556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IE"/>
          </a:p>
        </p:txBody>
      </p:sp>
      <p:sp>
        <p:nvSpPr>
          <p:cNvPr id="9" name="TextBox 8"/>
          <p:cNvSpPr txBox="1"/>
          <p:nvPr/>
        </p:nvSpPr>
        <p:spPr>
          <a:xfrm>
            <a:off x="7381875" y="2681288"/>
            <a:ext cx="1414463" cy="3683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ga-IE" sz="900" b="1" dirty="0"/>
              <a:t>3.53m @ 11.89% Zn, 5.39</a:t>
            </a:r>
            <a:r>
              <a:rPr lang="en-IE" sz="900" b="1" dirty="0"/>
              <a:t>% </a:t>
            </a:r>
            <a:r>
              <a:rPr lang="en-IE" sz="900" b="1" dirty="0" err="1"/>
              <a:t>Pb</a:t>
            </a:r>
            <a:r>
              <a:rPr lang="ga-IE" sz="900" b="1" dirty="0"/>
              <a:t>, 119 ppm Ag</a:t>
            </a:r>
            <a:endParaRPr lang="en-IE" sz="900" b="1" dirty="0"/>
          </a:p>
        </p:txBody>
      </p:sp>
      <p:sp>
        <p:nvSpPr>
          <p:cNvPr id="31759" name="Line 7"/>
          <p:cNvSpPr>
            <a:spLocks noChangeShapeType="1"/>
          </p:cNvSpPr>
          <p:nvPr/>
        </p:nvSpPr>
        <p:spPr bwMode="auto">
          <a:xfrm flipV="1">
            <a:off x="7061200" y="3700463"/>
            <a:ext cx="195263" cy="1168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IE"/>
          </a:p>
        </p:txBody>
      </p:sp>
      <p:sp>
        <p:nvSpPr>
          <p:cNvPr id="8" name="TextBox 7"/>
          <p:cNvSpPr txBox="1"/>
          <p:nvPr/>
        </p:nvSpPr>
        <p:spPr>
          <a:xfrm>
            <a:off x="6454775" y="4773613"/>
            <a:ext cx="1368425" cy="3698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ga-IE" sz="900" b="1" dirty="0"/>
              <a:t>12.8m @ 7.94% Zn, 3.24</a:t>
            </a:r>
            <a:r>
              <a:rPr lang="en-IE" sz="900" b="1" dirty="0"/>
              <a:t>% </a:t>
            </a:r>
            <a:r>
              <a:rPr lang="en-IE" sz="900" b="1" dirty="0" err="1"/>
              <a:t>Pb</a:t>
            </a:r>
            <a:r>
              <a:rPr lang="en-IE" sz="900" b="1" dirty="0"/>
              <a:t>, 28</a:t>
            </a:r>
            <a:r>
              <a:rPr lang="ga-IE" sz="900" b="1" dirty="0"/>
              <a:t> ppm Ag</a:t>
            </a:r>
            <a:endParaRPr lang="en-IE" sz="900" b="1" dirty="0"/>
          </a:p>
        </p:txBody>
      </p:sp>
      <p:sp>
        <p:nvSpPr>
          <p:cNvPr id="31761" name="Line 7"/>
          <p:cNvSpPr>
            <a:spLocks noChangeShapeType="1"/>
          </p:cNvSpPr>
          <p:nvPr/>
        </p:nvSpPr>
        <p:spPr bwMode="auto">
          <a:xfrm flipH="1">
            <a:off x="6016625" y="1312863"/>
            <a:ext cx="595313" cy="7556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IE"/>
          </a:p>
        </p:txBody>
      </p:sp>
      <p:sp>
        <p:nvSpPr>
          <p:cNvPr id="39" name="TextBox 38"/>
          <p:cNvSpPr txBox="1"/>
          <p:nvPr/>
        </p:nvSpPr>
        <p:spPr>
          <a:xfrm>
            <a:off x="6038850" y="1019175"/>
            <a:ext cx="1414463" cy="3698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IE" sz="900" b="1" dirty="0"/>
              <a:t>1.95</a:t>
            </a:r>
            <a:r>
              <a:rPr lang="ga-IE" sz="900" b="1" dirty="0"/>
              <a:t>m @ </a:t>
            </a:r>
            <a:r>
              <a:rPr lang="en-IE" sz="900" b="1" dirty="0"/>
              <a:t>6</a:t>
            </a:r>
            <a:r>
              <a:rPr lang="ga-IE" sz="900" b="1" dirty="0"/>
              <a:t>.</a:t>
            </a:r>
            <a:r>
              <a:rPr lang="en-IE" sz="900" b="1" dirty="0"/>
              <a:t>42</a:t>
            </a:r>
            <a:r>
              <a:rPr lang="ga-IE" sz="900" b="1" dirty="0"/>
              <a:t>% Zn, </a:t>
            </a:r>
            <a:r>
              <a:rPr lang="en-IE" sz="900" b="1" dirty="0"/>
              <a:t>3.56% </a:t>
            </a:r>
            <a:r>
              <a:rPr lang="en-IE" sz="900" b="1" dirty="0" err="1"/>
              <a:t>Pb</a:t>
            </a:r>
            <a:r>
              <a:rPr lang="ga-IE" sz="900" b="1" dirty="0"/>
              <a:t>, 9</a:t>
            </a:r>
            <a:r>
              <a:rPr lang="en-IE" sz="900" b="1" dirty="0"/>
              <a:t>1</a:t>
            </a:r>
            <a:r>
              <a:rPr lang="ga-IE" sz="900" b="1" dirty="0"/>
              <a:t> ppm Ag</a:t>
            </a:r>
            <a:endParaRPr lang="en-IE" sz="9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8034338" y="3887788"/>
            <a:ext cx="666750" cy="33813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IE" sz="800" b="1" dirty="0"/>
              <a:t>AV-00-1</a:t>
            </a:r>
          </a:p>
          <a:p>
            <a:pPr algn="ctr">
              <a:defRPr/>
            </a:pPr>
            <a:r>
              <a:rPr lang="en-IE" sz="800" dirty="0"/>
              <a:t>75</a:t>
            </a:r>
            <a:r>
              <a:rPr lang="ga-IE" sz="800" dirty="0"/>
              <a:t>.0</a:t>
            </a:r>
            <a:r>
              <a:rPr lang="en-IE" sz="800" dirty="0"/>
              <a:t>m SW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144463"/>
            <a:ext cx="8675688" cy="620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n-IE" sz="2000" b="1" smtClean="0">
                <a:solidFill>
                  <a:srgbClr val="000066"/>
                </a:solidFill>
                <a:latin typeface="Verdana" pitchFamily="34" charset="0"/>
              </a:rPr>
              <a:t>AVOCA Au-Cu-Zn PROJECT</a:t>
            </a:r>
            <a:r>
              <a:rPr lang="en-IE" sz="1600" b="1" smtClean="0">
                <a:solidFill>
                  <a:srgbClr val="000066"/>
                </a:solidFill>
                <a:latin typeface="Verdana" pitchFamily="34" charset="0"/>
              </a:rPr>
              <a:t/>
            </a:r>
            <a:br>
              <a:rPr lang="en-IE" sz="1600" b="1" smtClean="0">
                <a:solidFill>
                  <a:srgbClr val="000066"/>
                </a:solidFill>
                <a:latin typeface="Verdana" pitchFamily="34" charset="0"/>
              </a:rPr>
            </a:br>
            <a:r>
              <a:rPr lang="en-IE" sz="2000" b="1" smtClean="0">
                <a:solidFill>
                  <a:srgbClr val="000066"/>
                </a:solidFill>
                <a:latin typeface="Verdana" pitchFamily="34" charset="0"/>
              </a:rPr>
              <a:t>Actual Geology Ballymoneen</a:t>
            </a:r>
            <a:endParaRPr lang="en-GB" sz="2000" b="1" smtClean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49250" y="3559175"/>
            <a:ext cx="4324350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Of course, mining and mine drilling, some of which is shown here, established the detailed geology of Section 10W pre-2000</a:t>
            </a: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endParaRPr lang="en-IE" sz="16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Here is shown the relationship of the 2000 drilling to the actual mine geology based on compilation by Platt and Sheppard</a:t>
            </a: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endParaRPr lang="en-IE" sz="16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Clearly </a:t>
            </a: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</a:rPr>
              <a:t>the Carbonate Zone was </a:t>
            </a: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misinterpreted and drilling at </a:t>
            </a:r>
            <a:r>
              <a:rPr lang="en-IE" sz="1600" b="1" kern="0" dirty="0" err="1">
                <a:solidFill>
                  <a:srgbClr val="000066"/>
                </a:solidFill>
                <a:latin typeface="Verdana" pitchFamily="34" charset="0"/>
                <a:cs typeface="+mn-cs"/>
              </a:rPr>
              <a:t>Ballymoneen</a:t>
            </a: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 has only scratched the surface</a:t>
            </a:r>
            <a:endParaRPr lang="en-GB" sz="16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32772" name="Picture 25" descr="10W Avoca Section.jpg"/>
          <p:cNvPicPr>
            <a:picLocks noChangeAspect="1"/>
          </p:cNvPicPr>
          <p:nvPr/>
        </p:nvPicPr>
        <p:blipFill>
          <a:blip r:embed="rId2" cstate="print"/>
          <a:srcRect l="5179" t="3500" r="6322" b="5470"/>
          <a:stretch>
            <a:fillRect/>
          </a:stretch>
        </p:blipFill>
        <p:spPr bwMode="auto">
          <a:xfrm>
            <a:off x="4851400" y="1104900"/>
            <a:ext cx="35560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Box 23"/>
          <p:cNvSpPr txBox="1">
            <a:spLocks noChangeArrowheads="1"/>
          </p:cNvSpPr>
          <p:nvPr/>
        </p:nvSpPr>
        <p:spPr bwMode="auto">
          <a:xfrm rot="-2498304">
            <a:off x="5876925" y="2867025"/>
            <a:ext cx="914400" cy="26193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1100" b="1"/>
              <a:t>Pond Lode</a:t>
            </a:r>
          </a:p>
        </p:txBody>
      </p:sp>
      <p:sp>
        <p:nvSpPr>
          <p:cNvPr id="32774" name="TextBox 24"/>
          <p:cNvSpPr txBox="1">
            <a:spLocks noChangeArrowheads="1"/>
          </p:cNvSpPr>
          <p:nvPr/>
        </p:nvSpPr>
        <p:spPr bwMode="auto">
          <a:xfrm>
            <a:off x="7812088" y="1320800"/>
            <a:ext cx="1260475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E" sz="1100" b="1"/>
              <a:t>Carbonate Zone</a:t>
            </a:r>
          </a:p>
          <a:p>
            <a:pPr algn="ctr"/>
            <a:r>
              <a:rPr lang="en-IE" sz="1100" b="1"/>
              <a:t>(Keating Zone)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16850" y="2593975"/>
            <a:ext cx="1244600" cy="5540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IE" sz="1000" b="1" dirty="0"/>
              <a:t>AV-00-1 (40mSW)</a:t>
            </a:r>
          </a:p>
          <a:p>
            <a:pPr>
              <a:defRPr/>
            </a:pPr>
            <a:r>
              <a:rPr lang="en-IE" sz="1000" b="1" dirty="0"/>
              <a:t>AV-00-2 (75mNE)</a:t>
            </a:r>
          </a:p>
          <a:p>
            <a:pPr>
              <a:defRPr/>
            </a:pPr>
            <a:r>
              <a:rPr lang="en-IE" sz="1000" b="1" dirty="0"/>
              <a:t>AV-00-3 (20mNE)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59650" y="3446463"/>
            <a:ext cx="1316038" cy="400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IE" sz="1000" b="1" dirty="0"/>
              <a:t>AV-00-7 (150mSW)</a:t>
            </a:r>
          </a:p>
          <a:p>
            <a:pPr algn="ctr">
              <a:defRPr/>
            </a:pPr>
            <a:r>
              <a:rPr lang="en-IE" sz="1000" b="1" dirty="0"/>
              <a:t>Deepest ‘AV’ Hole</a:t>
            </a:r>
          </a:p>
        </p:txBody>
      </p:sp>
      <p:grpSp>
        <p:nvGrpSpPr>
          <p:cNvPr id="32777" name="Group 27"/>
          <p:cNvGrpSpPr>
            <a:grpSpLocks/>
          </p:cNvGrpSpPr>
          <p:nvPr/>
        </p:nvGrpSpPr>
        <p:grpSpPr bwMode="auto">
          <a:xfrm>
            <a:off x="6296025" y="4189413"/>
            <a:ext cx="3140075" cy="2505075"/>
            <a:chOff x="1495445" y="3643878"/>
            <a:chExt cx="3140055" cy="2504049"/>
          </a:xfrm>
        </p:grpSpPr>
        <p:sp>
          <p:nvSpPr>
            <p:cNvPr id="5" name="TextBox 4"/>
            <p:cNvSpPr txBox="1"/>
            <p:nvPr/>
          </p:nvSpPr>
          <p:spPr>
            <a:xfrm>
              <a:off x="1495445" y="3683549"/>
              <a:ext cx="2733658" cy="24612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631969" y="4856231"/>
              <a:ext cx="431797" cy="176140"/>
            </a:xfrm>
            <a:prstGeom prst="rect">
              <a:avLst/>
            </a:prstGeom>
            <a:solidFill>
              <a:srgbClr val="D9969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24032" y="4318289"/>
              <a:ext cx="431797" cy="17614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628794" y="5129169"/>
              <a:ext cx="431797" cy="177727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24032" y="4578532"/>
              <a:ext cx="431797" cy="176141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35144" y="3766065"/>
              <a:ext cx="431797" cy="176141"/>
            </a:xfrm>
            <a:prstGeom prst="rect">
              <a:avLst/>
            </a:prstGeom>
            <a:solidFill>
              <a:srgbClr val="BC92D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27207" y="4040590"/>
              <a:ext cx="433384" cy="1761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sp>
          <p:nvSpPr>
            <p:cNvPr id="32790" name="TextBox 12"/>
            <p:cNvSpPr txBox="1">
              <a:spLocks noChangeArrowheads="1"/>
            </p:cNvSpPr>
            <p:nvPr/>
          </p:nvSpPr>
          <p:spPr bwMode="auto">
            <a:xfrm>
              <a:off x="2151608" y="3643878"/>
              <a:ext cx="2483892" cy="250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E" sz="1200" b="1"/>
                <a:t>Unit 5 Mafic Unit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Unit 4 Fine Sediments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Massive Sulphide Zone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Unit 4 Rhyolite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Unit 4 Volcanic Sediments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Unit 3 Volcanics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Exploration Drillhole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Mine Drillhole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Syncline Axis</a:t>
              </a:r>
            </a:p>
          </p:txBody>
        </p:sp>
        <p:grpSp>
          <p:nvGrpSpPr>
            <p:cNvPr id="32791" name="Group 82"/>
            <p:cNvGrpSpPr>
              <a:grpSpLocks/>
            </p:cNvGrpSpPr>
            <p:nvPr/>
          </p:nvGrpSpPr>
          <p:grpSpPr bwMode="auto">
            <a:xfrm>
              <a:off x="1711257" y="5887348"/>
              <a:ext cx="216000" cy="212012"/>
              <a:chOff x="6755643" y="645993"/>
              <a:chExt cx="309349" cy="309349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rot="5400000">
                <a:off x="6754123" y="798182"/>
                <a:ext cx="307946" cy="4547"/>
              </a:xfrm>
              <a:prstGeom prst="line">
                <a:avLst/>
              </a:prstGeom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6755768" y="801613"/>
                <a:ext cx="309204" cy="2316"/>
              </a:xfrm>
              <a:prstGeom prst="line">
                <a:avLst/>
              </a:prstGeom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Connector 15"/>
            <p:cNvCxnSpPr/>
            <p:nvPr/>
          </p:nvCxnSpPr>
          <p:spPr>
            <a:xfrm rot="10800000" flipV="1">
              <a:off x="1636732" y="5400520"/>
              <a:ext cx="393697" cy="136469"/>
            </a:xfrm>
            <a:prstGeom prst="line">
              <a:avLst/>
            </a:prstGeom>
            <a:ln w="222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 flipV="1">
              <a:off x="1654194" y="5657590"/>
              <a:ext cx="366711" cy="119014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8" descr="Ballymurtagh S3.jpg"/>
          <p:cNvPicPr>
            <a:picLocks noChangeAspect="1"/>
          </p:cNvPicPr>
          <p:nvPr/>
        </p:nvPicPr>
        <p:blipFill>
          <a:blip r:embed="rId3" cstate="print"/>
          <a:srcRect l="21343" t="2607" r="27328" b="18665"/>
          <a:stretch>
            <a:fillRect/>
          </a:stretch>
        </p:blipFill>
        <p:spPr>
          <a:xfrm>
            <a:off x="2679700" y="901700"/>
            <a:ext cx="2463800" cy="26162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2779" name="TextBox 29"/>
          <p:cNvSpPr txBox="1">
            <a:spLocks noChangeArrowheads="1"/>
          </p:cNvSpPr>
          <p:nvPr/>
        </p:nvSpPr>
        <p:spPr bwMode="auto">
          <a:xfrm>
            <a:off x="5346700" y="5791200"/>
            <a:ext cx="619125" cy="3381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800" b="1"/>
              <a:t>Mine Opening</a:t>
            </a:r>
          </a:p>
        </p:txBody>
      </p:sp>
      <p:cxnSp>
        <p:nvCxnSpPr>
          <p:cNvPr id="32" name="Straight Connector 31"/>
          <p:cNvCxnSpPr/>
          <p:nvPr/>
        </p:nvCxnSpPr>
        <p:spPr>
          <a:xfrm rot="10800000">
            <a:off x="5065713" y="5486400"/>
            <a:ext cx="434975" cy="304800"/>
          </a:xfrm>
          <a:prstGeom prst="line">
            <a:avLst/>
          </a:prstGeom>
          <a:ln w="95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1" name="TextBox 35"/>
          <p:cNvSpPr txBox="1">
            <a:spLocks noChangeArrowheads="1"/>
          </p:cNvSpPr>
          <p:nvPr/>
        </p:nvSpPr>
        <p:spPr bwMode="auto">
          <a:xfrm>
            <a:off x="6557963" y="965200"/>
            <a:ext cx="619125" cy="3381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E" sz="800" b="1"/>
              <a:t>Mine Opening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7097713" y="1233488"/>
            <a:ext cx="508000" cy="247650"/>
          </a:xfrm>
          <a:prstGeom prst="line">
            <a:avLst/>
          </a:prstGeom>
          <a:ln w="95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9" descr="West Avoca IP Bay.jpg"/>
          <p:cNvPicPr>
            <a:picLocks noChangeAspect="1"/>
          </p:cNvPicPr>
          <p:nvPr/>
        </p:nvPicPr>
        <p:blipFill>
          <a:blip r:embed="rId3" cstate="print"/>
          <a:srcRect r="5299" b="2586"/>
          <a:stretch>
            <a:fillRect/>
          </a:stretch>
        </p:blipFill>
        <p:spPr bwMode="auto">
          <a:xfrm>
            <a:off x="3636963" y="1363663"/>
            <a:ext cx="518795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rot="16200000" flipH="1">
            <a:off x="6807200" y="2330450"/>
            <a:ext cx="527050" cy="488950"/>
          </a:xfrm>
          <a:prstGeom prst="line">
            <a:avLst/>
          </a:prstGeom>
          <a:ln w="254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6410325" y="2409825"/>
            <a:ext cx="996950" cy="927100"/>
          </a:xfrm>
          <a:prstGeom prst="line">
            <a:avLst/>
          </a:prstGeom>
          <a:ln w="254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5832475" y="2771775"/>
            <a:ext cx="1136650" cy="1041400"/>
          </a:xfrm>
          <a:prstGeom prst="line">
            <a:avLst/>
          </a:prstGeom>
          <a:ln w="254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6143625" y="2625725"/>
            <a:ext cx="958850" cy="889000"/>
          </a:xfrm>
          <a:prstGeom prst="line">
            <a:avLst/>
          </a:prstGeom>
          <a:ln w="254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4965700" y="3873500"/>
            <a:ext cx="1365250" cy="1263650"/>
          </a:xfrm>
          <a:prstGeom prst="line">
            <a:avLst/>
          </a:prstGeom>
          <a:ln w="254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4794250" y="4051300"/>
            <a:ext cx="1365250" cy="1263650"/>
          </a:xfrm>
          <a:prstGeom prst="line">
            <a:avLst/>
          </a:prstGeom>
          <a:ln w="254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4695825" y="4410075"/>
            <a:ext cx="1250950" cy="1155700"/>
          </a:xfrm>
          <a:prstGeom prst="line">
            <a:avLst/>
          </a:prstGeom>
          <a:ln w="254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4575175" y="4759325"/>
            <a:ext cx="1149350" cy="1054100"/>
          </a:xfrm>
          <a:prstGeom prst="line">
            <a:avLst/>
          </a:prstGeom>
          <a:ln w="2540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44463"/>
            <a:ext cx="8675688" cy="620712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en-IE" sz="2000" b="1" kern="0" dirty="0">
                <a:solidFill>
                  <a:srgbClr val="000066"/>
                </a:solidFill>
                <a:latin typeface="Verdana" pitchFamily="34" charset="0"/>
                <a:ea typeface="+mj-ea"/>
                <a:cs typeface="+mj-cs"/>
              </a:rPr>
              <a:t>AVOCA Au-Cu-Zn PROJECT</a:t>
            </a: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ea typeface="+mj-ea"/>
                <a:cs typeface="+mj-cs"/>
              </a:rPr>
              <a:t/>
            </a:r>
            <a:br>
              <a:rPr lang="en-IE" sz="1600" b="1" kern="0" dirty="0">
                <a:solidFill>
                  <a:srgbClr val="000066"/>
                </a:solidFill>
                <a:latin typeface="Verdana" pitchFamily="34" charset="0"/>
                <a:ea typeface="+mj-ea"/>
                <a:cs typeface="+mj-cs"/>
              </a:rPr>
            </a:br>
            <a:r>
              <a:rPr lang="en-IE" sz="2000" b="1" kern="0" dirty="0">
                <a:solidFill>
                  <a:srgbClr val="000066"/>
                </a:solidFill>
                <a:latin typeface="Verdana" pitchFamily="34" charset="0"/>
                <a:ea typeface="+mj-ea"/>
                <a:cs typeface="+mj-cs"/>
              </a:rPr>
              <a:t> West Avoca Deep-Seeking IP</a:t>
            </a:r>
            <a:endParaRPr lang="en-GB" sz="2000" b="1" kern="0" dirty="0">
              <a:solidFill>
                <a:srgbClr val="000066"/>
              </a:solidFill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49250" y="1778000"/>
            <a:ext cx="3359150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The deep-seeking IP indicates that sulphide is developed to at least 800m</a:t>
            </a: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endParaRPr lang="en-IE" sz="16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At </a:t>
            </a:r>
            <a:r>
              <a:rPr lang="en-IE" sz="1600" b="1" kern="0" dirty="0" err="1">
                <a:solidFill>
                  <a:srgbClr val="000066"/>
                </a:solidFill>
                <a:latin typeface="Verdana" pitchFamily="34" charset="0"/>
                <a:cs typeface="+mn-cs"/>
              </a:rPr>
              <a:t>Ballymoneen</a:t>
            </a: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, west of the 2000 drilling there is, therefore, a strike extent of 400m to be tested to 800m </a:t>
            </a: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endParaRPr lang="en-IE" sz="16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The area of 2000 drilling requires testing from a depth of 200m to 800m over a strike length of about 200m </a:t>
            </a: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endParaRPr lang="en-IE" sz="16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There is still potential for major discovery</a:t>
            </a: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endParaRPr lang="en-IE" sz="16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endParaRPr lang="en-GB" sz="16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6503988" y="2689225"/>
            <a:ext cx="90487" cy="9048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6851650" y="2522538"/>
            <a:ext cx="90488" cy="90487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6565900" y="2955925"/>
            <a:ext cx="90488" cy="9048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6775450" y="2651125"/>
            <a:ext cx="90488" cy="9048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6656388" y="2693988"/>
            <a:ext cx="90487" cy="90487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33810" name="Line 7"/>
          <p:cNvSpPr>
            <a:spLocks noChangeShapeType="1"/>
          </p:cNvSpPr>
          <p:nvPr/>
        </p:nvSpPr>
        <p:spPr bwMode="auto">
          <a:xfrm flipH="1" flipV="1">
            <a:off x="6653213" y="3008313"/>
            <a:ext cx="928687" cy="249237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33811" name="Line 7"/>
          <p:cNvSpPr>
            <a:spLocks noChangeShapeType="1"/>
          </p:cNvSpPr>
          <p:nvPr/>
        </p:nvSpPr>
        <p:spPr bwMode="auto">
          <a:xfrm flipH="1" flipV="1">
            <a:off x="6853238" y="2713038"/>
            <a:ext cx="738187" cy="430212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none" w="sm" len="sm"/>
          </a:ln>
        </p:spPr>
        <p:txBody>
          <a:bodyPr/>
          <a:lstStyle/>
          <a:p>
            <a:endParaRPr lang="en-IE"/>
          </a:p>
        </p:txBody>
      </p:sp>
      <p:sp>
        <p:nvSpPr>
          <p:cNvPr id="24" name="TextBox 23"/>
          <p:cNvSpPr txBox="1"/>
          <p:nvPr/>
        </p:nvSpPr>
        <p:spPr>
          <a:xfrm>
            <a:off x="7510463" y="2938463"/>
            <a:ext cx="1185862" cy="461962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IE" sz="1200" b="1" dirty="0"/>
              <a:t>‘AV-00’ Series Drill Collars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144463"/>
            <a:ext cx="8675688" cy="620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n-IE" sz="2000" b="1" smtClean="0">
                <a:solidFill>
                  <a:srgbClr val="000066"/>
                </a:solidFill>
                <a:latin typeface="Verdana" pitchFamily="34" charset="0"/>
              </a:rPr>
              <a:t>AVOCA Au-Cu-Zn PROJECT</a:t>
            </a:r>
            <a:r>
              <a:rPr lang="en-IE" sz="1600" b="1" smtClean="0">
                <a:solidFill>
                  <a:srgbClr val="000066"/>
                </a:solidFill>
                <a:latin typeface="Verdana" pitchFamily="34" charset="0"/>
              </a:rPr>
              <a:t/>
            </a:r>
            <a:br>
              <a:rPr lang="en-IE" sz="1600" b="1" smtClean="0">
                <a:solidFill>
                  <a:srgbClr val="000066"/>
                </a:solidFill>
                <a:latin typeface="Verdana" pitchFamily="34" charset="0"/>
              </a:rPr>
            </a:br>
            <a:r>
              <a:rPr lang="en-IE" sz="2000" b="1" smtClean="0">
                <a:solidFill>
                  <a:srgbClr val="000066"/>
                </a:solidFill>
                <a:latin typeface="Verdana" pitchFamily="34" charset="0"/>
              </a:rPr>
              <a:t>Introduction</a:t>
            </a:r>
            <a:endParaRPr lang="en-GB" sz="2000" b="1" smtClean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87350" y="1679575"/>
            <a:ext cx="42735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The </a:t>
            </a: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</a:rPr>
              <a:t>Avoca Project Area is mineralized over a strike length of 8km centred on the Avoca Mine</a:t>
            </a: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endParaRPr lang="en-IE" sz="16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With its history of mining, exploration and research the area is geologically well known</a:t>
            </a: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endParaRPr lang="en-IE" sz="16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Previous exploration has demonstrated the potential for Au and base metal discovery and the applicability of many modern exploration technologies</a:t>
            </a: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endParaRPr lang="en-IE" sz="16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In line with its corporate strategy, IMC can fast-track to drilling high priority Au and Zn targets</a:t>
            </a: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endParaRPr lang="en-IE" sz="16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defRPr/>
            </a:pPr>
            <a:endParaRPr lang="en-GB" sz="16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</p:txBody>
      </p:sp>
      <p:grpSp>
        <p:nvGrpSpPr>
          <p:cNvPr id="14340" name="Group 154"/>
          <p:cNvGrpSpPr>
            <a:grpSpLocks noChangeAspect="1"/>
          </p:cNvGrpSpPr>
          <p:nvPr/>
        </p:nvGrpSpPr>
        <p:grpSpPr bwMode="auto">
          <a:xfrm>
            <a:off x="4937125" y="977900"/>
            <a:ext cx="3870325" cy="5834063"/>
            <a:chOff x="361950" y="361950"/>
            <a:chExt cx="5994400" cy="9035051"/>
          </a:xfrm>
        </p:grpSpPr>
        <p:sp>
          <p:nvSpPr>
            <p:cNvPr id="14348" name="Freeform 147"/>
            <p:cNvSpPr>
              <a:spLocks/>
            </p:cNvSpPr>
            <p:nvPr/>
          </p:nvSpPr>
          <p:spPr bwMode="auto">
            <a:xfrm>
              <a:off x="1323975" y="4810125"/>
              <a:ext cx="338138" cy="557213"/>
            </a:xfrm>
            <a:custGeom>
              <a:avLst/>
              <a:gdLst>
                <a:gd name="T0" fmla="*/ 0 w 213"/>
                <a:gd name="T1" fmla="*/ 551915514 h 351"/>
                <a:gd name="T2" fmla="*/ 415827170 w 213"/>
                <a:gd name="T3" fmla="*/ 0 h 351"/>
                <a:gd name="T4" fmla="*/ 483870775 w 213"/>
                <a:gd name="T5" fmla="*/ 151209508 h 351"/>
                <a:gd name="T6" fmla="*/ 536794913 w 213"/>
                <a:gd name="T7" fmla="*/ 430947948 h 351"/>
                <a:gd name="T8" fmla="*/ 120967694 w 213"/>
                <a:gd name="T9" fmla="*/ 884576520 h 351"/>
                <a:gd name="T10" fmla="*/ 60483847 w 213"/>
                <a:gd name="T11" fmla="*/ 695563706 h 351"/>
                <a:gd name="T12" fmla="*/ 0 w 213"/>
                <a:gd name="T13" fmla="*/ 551915514 h 3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3"/>
                <a:gd name="T22" fmla="*/ 0 h 351"/>
                <a:gd name="T23" fmla="*/ 213 w 213"/>
                <a:gd name="T24" fmla="*/ 351 h 3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3" h="351">
                  <a:moveTo>
                    <a:pt x="0" y="219"/>
                  </a:moveTo>
                  <a:lnTo>
                    <a:pt x="165" y="0"/>
                  </a:lnTo>
                  <a:lnTo>
                    <a:pt x="192" y="60"/>
                  </a:lnTo>
                  <a:lnTo>
                    <a:pt x="213" y="171"/>
                  </a:lnTo>
                  <a:lnTo>
                    <a:pt x="48" y="351"/>
                  </a:lnTo>
                  <a:lnTo>
                    <a:pt x="24" y="276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349" name="Freeform 143"/>
            <p:cNvSpPr>
              <a:spLocks/>
            </p:cNvSpPr>
            <p:nvPr/>
          </p:nvSpPr>
          <p:spPr bwMode="auto">
            <a:xfrm>
              <a:off x="1119188" y="1928813"/>
              <a:ext cx="5189537" cy="7381875"/>
            </a:xfrm>
            <a:custGeom>
              <a:avLst/>
              <a:gdLst>
                <a:gd name="T0" fmla="*/ 0 w 3269"/>
                <a:gd name="T1" fmla="*/ 2147483647 h 4650"/>
                <a:gd name="T2" fmla="*/ 559474665 w 3269"/>
                <a:gd name="T3" fmla="*/ 2147483647 h 4650"/>
                <a:gd name="T4" fmla="*/ 1723786988 w 3269"/>
                <a:gd name="T5" fmla="*/ 2147483647 h 4650"/>
                <a:gd name="T6" fmla="*/ 2147483647 w 3269"/>
                <a:gd name="T7" fmla="*/ 2147483647 h 4650"/>
                <a:gd name="T8" fmla="*/ 2147483647 w 3269"/>
                <a:gd name="T9" fmla="*/ 2147483647 h 4650"/>
                <a:gd name="T10" fmla="*/ 2147483647 w 3269"/>
                <a:gd name="T11" fmla="*/ 2147483647 h 4650"/>
                <a:gd name="T12" fmla="*/ 2147483647 w 3269"/>
                <a:gd name="T13" fmla="*/ 2147483647 h 4650"/>
                <a:gd name="T14" fmla="*/ 2147483647 w 3269"/>
                <a:gd name="T15" fmla="*/ 2147483647 h 4650"/>
                <a:gd name="T16" fmla="*/ 2147483647 w 3269"/>
                <a:gd name="T17" fmla="*/ 2147483647 h 4650"/>
                <a:gd name="T18" fmla="*/ 2147483647 w 3269"/>
                <a:gd name="T19" fmla="*/ 2147483647 h 4650"/>
                <a:gd name="T20" fmla="*/ 2147483647 w 3269"/>
                <a:gd name="T21" fmla="*/ 2147483647 h 4650"/>
                <a:gd name="T22" fmla="*/ 2147483647 w 3269"/>
                <a:gd name="T23" fmla="*/ 2147483647 h 4650"/>
                <a:gd name="T24" fmla="*/ 2147483647 w 3269"/>
                <a:gd name="T25" fmla="*/ 2147483647 h 4650"/>
                <a:gd name="T26" fmla="*/ 2147483647 w 3269"/>
                <a:gd name="T27" fmla="*/ 2056447430 h 4650"/>
                <a:gd name="T28" fmla="*/ 2147483647 w 3269"/>
                <a:gd name="T29" fmla="*/ 1486891960 h 4650"/>
                <a:gd name="T30" fmla="*/ 2147483647 w 3269"/>
                <a:gd name="T31" fmla="*/ 1257557044 h 4650"/>
                <a:gd name="T32" fmla="*/ 2147483647 w 3269"/>
                <a:gd name="T33" fmla="*/ 914815938 h 4650"/>
                <a:gd name="T34" fmla="*/ 2147483647 w 3269"/>
                <a:gd name="T35" fmla="*/ 0 h 4650"/>
                <a:gd name="T36" fmla="*/ 2147483647 w 3269"/>
                <a:gd name="T37" fmla="*/ 2147483647 h 4650"/>
                <a:gd name="T38" fmla="*/ 0 w 3269"/>
                <a:gd name="T39" fmla="*/ 2147483647 h 46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269"/>
                <a:gd name="T61" fmla="*/ 0 h 4650"/>
                <a:gd name="T62" fmla="*/ 3269 w 3269"/>
                <a:gd name="T63" fmla="*/ 4650 h 46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269" h="4650">
                  <a:moveTo>
                    <a:pt x="0" y="4650"/>
                  </a:moveTo>
                  <a:lnTo>
                    <a:pt x="222" y="4632"/>
                  </a:lnTo>
                  <a:lnTo>
                    <a:pt x="684" y="4037"/>
                  </a:lnTo>
                  <a:lnTo>
                    <a:pt x="956" y="3674"/>
                  </a:lnTo>
                  <a:lnTo>
                    <a:pt x="1001" y="3266"/>
                  </a:lnTo>
                  <a:lnTo>
                    <a:pt x="1319" y="2676"/>
                  </a:lnTo>
                  <a:lnTo>
                    <a:pt x="1455" y="2359"/>
                  </a:lnTo>
                  <a:lnTo>
                    <a:pt x="1546" y="1814"/>
                  </a:lnTo>
                  <a:lnTo>
                    <a:pt x="1727" y="1315"/>
                  </a:lnTo>
                  <a:lnTo>
                    <a:pt x="2045" y="862"/>
                  </a:lnTo>
                  <a:lnTo>
                    <a:pt x="2208" y="921"/>
                  </a:lnTo>
                  <a:lnTo>
                    <a:pt x="2238" y="1089"/>
                  </a:lnTo>
                  <a:lnTo>
                    <a:pt x="2271" y="1134"/>
                  </a:lnTo>
                  <a:lnTo>
                    <a:pt x="2770" y="816"/>
                  </a:lnTo>
                  <a:lnTo>
                    <a:pt x="3088" y="590"/>
                  </a:lnTo>
                  <a:lnTo>
                    <a:pt x="3269" y="499"/>
                  </a:lnTo>
                  <a:lnTo>
                    <a:pt x="3179" y="363"/>
                  </a:lnTo>
                  <a:lnTo>
                    <a:pt x="2090" y="0"/>
                  </a:lnTo>
                  <a:lnTo>
                    <a:pt x="1319" y="1270"/>
                  </a:lnTo>
                  <a:lnTo>
                    <a:pt x="0" y="465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350" name="Freeform 3"/>
            <p:cNvSpPr>
              <a:spLocks/>
            </p:cNvSpPr>
            <p:nvPr/>
          </p:nvSpPr>
          <p:spPr bwMode="auto">
            <a:xfrm>
              <a:off x="381000" y="6381750"/>
              <a:ext cx="1098550" cy="2927350"/>
            </a:xfrm>
            <a:custGeom>
              <a:avLst/>
              <a:gdLst>
                <a:gd name="T0" fmla="*/ 332660607 w 692"/>
                <a:gd name="T1" fmla="*/ 2147483647 h 1844"/>
                <a:gd name="T2" fmla="*/ 725804942 w 692"/>
                <a:gd name="T3" fmla="*/ 2147483647 h 1844"/>
                <a:gd name="T4" fmla="*/ 1139110620 w 692"/>
                <a:gd name="T5" fmla="*/ 2147483647 h 1844"/>
                <a:gd name="T6" fmla="*/ 1592738585 w 692"/>
                <a:gd name="T7" fmla="*/ 1350803789 h 1844"/>
                <a:gd name="T8" fmla="*/ 1713706439 w 692"/>
                <a:gd name="T9" fmla="*/ 1098788231 h 1844"/>
                <a:gd name="T10" fmla="*/ 1743948303 w 692"/>
                <a:gd name="T11" fmla="*/ 433466959 h 1844"/>
                <a:gd name="T12" fmla="*/ 1370964913 w 692"/>
                <a:gd name="T13" fmla="*/ 0 h 1844"/>
                <a:gd name="T14" fmla="*/ 0 w 692"/>
                <a:gd name="T15" fmla="*/ 2147483647 h 1844"/>
                <a:gd name="T16" fmla="*/ 0 w 692"/>
                <a:gd name="T17" fmla="*/ 2147483647 h 1844"/>
                <a:gd name="T18" fmla="*/ 332660607 w 692"/>
                <a:gd name="T19" fmla="*/ 2147483647 h 18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2"/>
                <a:gd name="T31" fmla="*/ 0 h 1844"/>
                <a:gd name="T32" fmla="*/ 692 w 692"/>
                <a:gd name="T33" fmla="*/ 1844 h 18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2" h="1844">
                  <a:moveTo>
                    <a:pt x="132" y="1844"/>
                  </a:moveTo>
                  <a:lnTo>
                    <a:pt x="288" y="1496"/>
                  </a:lnTo>
                  <a:lnTo>
                    <a:pt x="452" y="1032"/>
                  </a:lnTo>
                  <a:lnTo>
                    <a:pt x="632" y="536"/>
                  </a:lnTo>
                  <a:lnTo>
                    <a:pt x="680" y="436"/>
                  </a:lnTo>
                  <a:lnTo>
                    <a:pt x="692" y="172"/>
                  </a:lnTo>
                  <a:lnTo>
                    <a:pt x="544" y="0"/>
                  </a:lnTo>
                  <a:lnTo>
                    <a:pt x="0" y="1396"/>
                  </a:lnTo>
                  <a:lnTo>
                    <a:pt x="0" y="1844"/>
                  </a:lnTo>
                  <a:lnTo>
                    <a:pt x="132" y="184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351" name="Freeform 4"/>
            <p:cNvSpPr>
              <a:spLocks/>
            </p:cNvSpPr>
            <p:nvPr/>
          </p:nvSpPr>
          <p:spPr bwMode="auto">
            <a:xfrm>
              <a:off x="1206500" y="5422900"/>
              <a:ext cx="298450" cy="508000"/>
            </a:xfrm>
            <a:custGeom>
              <a:avLst/>
              <a:gdLst>
                <a:gd name="T0" fmla="*/ 0 w 188"/>
                <a:gd name="T1" fmla="*/ 493950635 h 320"/>
                <a:gd name="T2" fmla="*/ 322579994 w 188"/>
                <a:gd name="T3" fmla="*/ 0 h 320"/>
                <a:gd name="T4" fmla="*/ 473789420 w 188"/>
                <a:gd name="T5" fmla="*/ 403224945 h 320"/>
                <a:gd name="T6" fmla="*/ 171370619 w 188"/>
                <a:gd name="T7" fmla="*/ 806449891 h 320"/>
                <a:gd name="T8" fmla="*/ 0 w 188"/>
                <a:gd name="T9" fmla="*/ 493950635 h 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320"/>
                <a:gd name="T17" fmla="*/ 188 w 188"/>
                <a:gd name="T18" fmla="*/ 320 h 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320">
                  <a:moveTo>
                    <a:pt x="0" y="196"/>
                  </a:moveTo>
                  <a:lnTo>
                    <a:pt x="128" y="0"/>
                  </a:lnTo>
                  <a:lnTo>
                    <a:pt x="188" y="160"/>
                  </a:lnTo>
                  <a:lnTo>
                    <a:pt x="68" y="32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352" name="Freeform 5"/>
            <p:cNvSpPr>
              <a:spLocks/>
            </p:cNvSpPr>
            <p:nvPr/>
          </p:nvSpPr>
          <p:spPr bwMode="auto">
            <a:xfrm>
              <a:off x="1462088" y="4133850"/>
              <a:ext cx="525462" cy="698500"/>
            </a:xfrm>
            <a:custGeom>
              <a:avLst/>
              <a:gdLst>
                <a:gd name="T0" fmla="*/ 0 w 331"/>
                <a:gd name="T1" fmla="*/ 597276270 h 440"/>
                <a:gd name="T2" fmla="*/ 511590448 w 331"/>
                <a:gd name="T3" fmla="*/ 0 h 440"/>
                <a:gd name="T4" fmla="*/ 803928187 w 331"/>
                <a:gd name="T5" fmla="*/ 161290005 h 440"/>
                <a:gd name="T6" fmla="*/ 834170220 w 331"/>
                <a:gd name="T7" fmla="*/ 413305610 h 440"/>
                <a:gd name="T8" fmla="*/ 219252610 w 331"/>
                <a:gd name="T9" fmla="*/ 1108868839 h 440"/>
                <a:gd name="T10" fmla="*/ 88204583 w 331"/>
                <a:gd name="T11" fmla="*/ 877014529 h 440"/>
                <a:gd name="T12" fmla="*/ 0 w 331"/>
                <a:gd name="T13" fmla="*/ 597276270 h 4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1"/>
                <a:gd name="T22" fmla="*/ 0 h 440"/>
                <a:gd name="T23" fmla="*/ 331 w 331"/>
                <a:gd name="T24" fmla="*/ 440 h 4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1" h="440">
                  <a:moveTo>
                    <a:pt x="0" y="237"/>
                  </a:moveTo>
                  <a:lnTo>
                    <a:pt x="203" y="0"/>
                  </a:lnTo>
                  <a:lnTo>
                    <a:pt x="319" y="64"/>
                  </a:lnTo>
                  <a:lnTo>
                    <a:pt x="331" y="164"/>
                  </a:lnTo>
                  <a:lnTo>
                    <a:pt x="87" y="440"/>
                  </a:lnTo>
                  <a:lnTo>
                    <a:pt x="35" y="348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353" name="Freeform 6"/>
            <p:cNvSpPr>
              <a:spLocks/>
            </p:cNvSpPr>
            <p:nvPr/>
          </p:nvSpPr>
          <p:spPr bwMode="auto">
            <a:xfrm>
              <a:off x="361950" y="690563"/>
              <a:ext cx="5054600" cy="3144837"/>
            </a:xfrm>
            <a:custGeom>
              <a:avLst/>
              <a:gdLst>
                <a:gd name="T0" fmla="*/ 2147483647 w 3184"/>
                <a:gd name="T1" fmla="*/ 2147483647 h 1981"/>
                <a:gd name="T2" fmla="*/ 2147483647 w 3184"/>
                <a:gd name="T3" fmla="*/ 1927918750 h 1981"/>
                <a:gd name="T4" fmla="*/ 2147483647 w 3184"/>
                <a:gd name="T5" fmla="*/ 1514614483 h 1981"/>
                <a:gd name="T6" fmla="*/ 2147483647 w 3184"/>
                <a:gd name="T7" fmla="*/ 950098124 h 1981"/>
                <a:gd name="T8" fmla="*/ 2147483647 w 3184"/>
                <a:gd name="T9" fmla="*/ 567034331 h 1981"/>
                <a:gd name="T10" fmla="*/ 2147483647 w 3184"/>
                <a:gd name="T11" fmla="*/ 12599985 h 1981"/>
                <a:gd name="T12" fmla="*/ 2147483647 w 3184"/>
                <a:gd name="T13" fmla="*/ 0 h 1981"/>
                <a:gd name="T14" fmla="*/ 2147483647 w 3184"/>
                <a:gd name="T15" fmla="*/ 98285285 h 1981"/>
                <a:gd name="T16" fmla="*/ 2147483647 w 3184"/>
                <a:gd name="T17" fmla="*/ 1300400495 h 1981"/>
                <a:gd name="T18" fmla="*/ 2147483647 w 3184"/>
                <a:gd name="T19" fmla="*/ 695563041 h 1981"/>
                <a:gd name="T20" fmla="*/ 2147483647 w 3184"/>
                <a:gd name="T21" fmla="*/ 1111388059 h 1981"/>
                <a:gd name="T22" fmla="*/ 2147483647 w 3184"/>
                <a:gd name="T23" fmla="*/ 665321179 h 1981"/>
                <a:gd name="T24" fmla="*/ 1512093683 w 3184"/>
                <a:gd name="T25" fmla="*/ 1134070250 h 1981"/>
                <a:gd name="T26" fmla="*/ 110886891 w 3184"/>
                <a:gd name="T27" fmla="*/ 2147483647 h 1981"/>
                <a:gd name="T28" fmla="*/ 30241878 w 3184"/>
                <a:gd name="T29" fmla="*/ 2147483647 h 1981"/>
                <a:gd name="T30" fmla="*/ 0 w 3184"/>
                <a:gd name="T31" fmla="*/ 2147483647 h 1981"/>
                <a:gd name="T32" fmla="*/ 120967513 w 3184"/>
                <a:gd name="T33" fmla="*/ 2147483647 h 1981"/>
                <a:gd name="T34" fmla="*/ 544353781 w 3184"/>
                <a:gd name="T35" fmla="*/ 2147483647 h 1981"/>
                <a:gd name="T36" fmla="*/ 2147483647 w 3184"/>
                <a:gd name="T37" fmla="*/ 2147483647 h 1981"/>
                <a:gd name="T38" fmla="*/ 2147483647 w 3184"/>
                <a:gd name="T39" fmla="*/ 2147483647 h 1981"/>
                <a:gd name="T40" fmla="*/ 2147483647 w 3184"/>
                <a:gd name="T41" fmla="*/ 2147483647 h 1981"/>
                <a:gd name="T42" fmla="*/ 2147483647 w 3184"/>
                <a:gd name="T43" fmla="*/ 2147483647 h 1981"/>
                <a:gd name="T44" fmla="*/ 2147483647 w 3184"/>
                <a:gd name="T45" fmla="*/ 2147483647 h 1981"/>
                <a:gd name="T46" fmla="*/ 2147483647 w 3184"/>
                <a:gd name="T47" fmla="*/ 2147483647 h 1981"/>
                <a:gd name="T48" fmla="*/ 2147483647 w 3184"/>
                <a:gd name="T49" fmla="*/ 2147483647 h 1981"/>
                <a:gd name="T50" fmla="*/ 2147483647 w 3184"/>
                <a:gd name="T51" fmla="*/ 2069047442 h 1981"/>
                <a:gd name="T52" fmla="*/ 2147483647 w 3184"/>
                <a:gd name="T53" fmla="*/ 2147483647 h 1981"/>
                <a:gd name="T54" fmla="*/ 2147483647 w 3184"/>
                <a:gd name="T55" fmla="*/ 2147483647 h 19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84"/>
                <a:gd name="T85" fmla="*/ 0 h 1981"/>
                <a:gd name="T86" fmla="*/ 3184 w 3184"/>
                <a:gd name="T87" fmla="*/ 1981 h 198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84" h="1981">
                  <a:moveTo>
                    <a:pt x="2980" y="989"/>
                  </a:moveTo>
                  <a:lnTo>
                    <a:pt x="3044" y="765"/>
                  </a:lnTo>
                  <a:lnTo>
                    <a:pt x="3048" y="601"/>
                  </a:lnTo>
                  <a:lnTo>
                    <a:pt x="3148" y="377"/>
                  </a:lnTo>
                  <a:lnTo>
                    <a:pt x="3184" y="225"/>
                  </a:lnTo>
                  <a:lnTo>
                    <a:pt x="2024" y="5"/>
                  </a:lnTo>
                  <a:lnTo>
                    <a:pt x="1950" y="0"/>
                  </a:lnTo>
                  <a:lnTo>
                    <a:pt x="1695" y="39"/>
                  </a:lnTo>
                  <a:lnTo>
                    <a:pt x="1386" y="516"/>
                  </a:lnTo>
                  <a:lnTo>
                    <a:pt x="1245" y="276"/>
                  </a:lnTo>
                  <a:lnTo>
                    <a:pt x="1041" y="441"/>
                  </a:lnTo>
                  <a:lnTo>
                    <a:pt x="1020" y="264"/>
                  </a:lnTo>
                  <a:lnTo>
                    <a:pt x="600" y="450"/>
                  </a:lnTo>
                  <a:lnTo>
                    <a:pt x="44" y="1273"/>
                  </a:lnTo>
                  <a:lnTo>
                    <a:pt x="12" y="1335"/>
                  </a:lnTo>
                  <a:lnTo>
                    <a:pt x="0" y="1777"/>
                  </a:lnTo>
                  <a:lnTo>
                    <a:pt x="48" y="1836"/>
                  </a:lnTo>
                  <a:lnTo>
                    <a:pt x="216" y="1533"/>
                  </a:lnTo>
                  <a:lnTo>
                    <a:pt x="1197" y="1764"/>
                  </a:lnTo>
                  <a:lnTo>
                    <a:pt x="1868" y="1981"/>
                  </a:lnTo>
                  <a:lnTo>
                    <a:pt x="2112" y="1673"/>
                  </a:lnTo>
                  <a:lnTo>
                    <a:pt x="2224" y="1545"/>
                  </a:lnTo>
                  <a:lnTo>
                    <a:pt x="2360" y="1405"/>
                  </a:lnTo>
                  <a:lnTo>
                    <a:pt x="2492" y="1225"/>
                  </a:lnTo>
                  <a:lnTo>
                    <a:pt x="2660" y="1001"/>
                  </a:lnTo>
                  <a:lnTo>
                    <a:pt x="2796" y="821"/>
                  </a:lnTo>
                  <a:lnTo>
                    <a:pt x="2848" y="941"/>
                  </a:lnTo>
                  <a:lnTo>
                    <a:pt x="2980" y="98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354" name="Text Box 9"/>
            <p:cNvSpPr txBox="1">
              <a:spLocks noChangeArrowheads="1"/>
            </p:cNvSpPr>
            <p:nvPr/>
          </p:nvSpPr>
          <p:spPr bwMode="auto">
            <a:xfrm>
              <a:off x="3679825" y="1963738"/>
              <a:ext cx="7302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900"/>
                <a:t>Kilmacurra</a:t>
              </a:r>
            </a:p>
          </p:txBody>
        </p:sp>
        <p:sp>
          <p:nvSpPr>
            <p:cNvPr id="14355" name="Freeform 11"/>
            <p:cNvSpPr>
              <a:spLocks/>
            </p:cNvSpPr>
            <p:nvPr/>
          </p:nvSpPr>
          <p:spPr bwMode="auto">
            <a:xfrm>
              <a:off x="5334000" y="1403350"/>
              <a:ext cx="876300" cy="1098550"/>
            </a:xfrm>
            <a:custGeom>
              <a:avLst/>
              <a:gdLst>
                <a:gd name="T0" fmla="*/ 655240534 w 552"/>
                <a:gd name="T1" fmla="*/ 1743948303 h 692"/>
                <a:gd name="T2" fmla="*/ 1391126032 w 552"/>
                <a:gd name="T3" fmla="*/ 201612478 h 692"/>
                <a:gd name="T4" fmla="*/ 1028223692 w 552"/>
                <a:gd name="T5" fmla="*/ 0 h 692"/>
                <a:gd name="T6" fmla="*/ 0 w 552"/>
                <a:gd name="T7" fmla="*/ 1471771128 h 692"/>
                <a:gd name="T8" fmla="*/ 655240534 w 552"/>
                <a:gd name="T9" fmla="*/ 1743948303 h 6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2"/>
                <a:gd name="T16" fmla="*/ 0 h 692"/>
                <a:gd name="T17" fmla="*/ 552 w 552"/>
                <a:gd name="T18" fmla="*/ 692 h 6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2" h="692">
                  <a:moveTo>
                    <a:pt x="260" y="692"/>
                  </a:moveTo>
                  <a:lnTo>
                    <a:pt x="552" y="80"/>
                  </a:lnTo>
                  <a:lnTo>
                    <a:pt x="408" y="0"/>
                  </a:lnTo>
                  <a:lnTo>
                    <a:pt x="0" y="584"/>
                  </a:lnTo>
                  <a:lnTo>
                    <a:pt x="260" y="69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356" name="Freeform 12"/>
            <p:cNvSpPr>
              <a:spLocks/>
            </p:cNvSpPr>
            <p:nvPr/>
          </p:nvSpPr>
          <p:spPr bwMode="auto">
            <a:xfrm>
              <a:off x="495300" y="3167063"/>
              <a:ext cx="450850" cy="763587"/>
            </a:xfrm>
            <a:custGeom>
              <a:avLst/>
              <a:gdLst>
                <a:gd name="T0" fmla="*/ 0 w 284"/>
                <a:gd name="T1" fmla="*/ 824089750 h 481"/>
                <a:gd name="T2" fmla="*/ 408265236 w 284"/>
                <a:gd name="T3" fmla="*/ 0 h 481"/>
                <a:gd name="T4" fmla="*/ 715724266 w 284"/>
                <a:gd name="T5" fmla="*/ 546872814 h 481"/>
                <a:gd name="T6" fmla="*/ 292338099 w 284"/>
                <a:gd name="T7" fmla="*/ 1212193658 h 481"/>
                <a:gd name="T8" fmla="*/ 0 w 284"/>
                <a:gd name="T9" fmla="*/ 824089750 h 4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481"/>
                <a:gd name="T17" fmla="*/ 284 w 284"/>
                <a:gd name="T18" fmla="*/ 481 h 4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481">
                  <a:moveTo>
                    <a:pt x="0" y="327"/>
                  </a:moveTo>
                  <a:lnTo>
                    <a:pt x="162" y="0"/>
                  </a:lnTo>
                  <a:lnTo>
                    <a:pt x="284" y="217"/>
                  </a:lnTo>
                  <a:lnTo>
                    <a:pt x="116" y="481"/>
                  </a:lnTo>
                  <a:lnTo>
                    <a:pt x="0" y="327"/>
                  </a:lnTo>
                  <a:close/>
                </a:path>
              </a:pathLst>
            </a:custGeom>
            <a:solidFill>
              <a:srgbClr val="00C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357" name="Freeform 13"/>
            <p:cNvSpPr>
              <a:spLocks/>
            </p:cNvSpPr>
            <p:nvPr/>
          </p:nvSpPr>
          <p:spPr bwMode="auto">
            <a:xfrm>
              <a:off x="919163" y="3968750"/>
              <a:ext cx="423862" cy="622300"/>
            </a:xfrm>
            <a:custGeom>
              <a:avLst/>
              <a:gdLst>
                <a:gd name="T0" fmla="*/ 0 w 267"/>
                <a:gd name="T1" fmla="*/ 579635955 h 392"/>
                <a:gd name="T2" fmla="*/ 435985722 w 267"/>
                <a:gd name="T3" fmla="*/ 0 h 392"/>
                <a:gd name="T4" fmla="*/ 637597892 w 267"/>
                <a:gd name="T5" fmla="*/ 302418755 h 392"/>
                <a:gd name="T6" fmla="*/ 672880022 w 267"/>
                <a:gd name="T7" fmla="*/ 345262192 h 392"/>
                <a:gd name="T8" fmla="*/ 204131578 w 267"/>
                <a:gd name="T9" fmla="*/ 987901339 h 392"/>
                <a:gd name="T10" fmla="*/ 0 w 267"/>
                <a:gd name="T11" fmla="*/ 579635955 h 3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"/>
                <a:gd name="T19" fmla="*/ 0 h 392"/>
                <a:gd name="T20" fmla="*/ 267 w 267"/>
                <a:gd name="T21" fmla="*/ 392 h 3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" h="392">
                  <a:moveTo>
                    <a:pt x="0" y="230"/>
                  </a:moveTo>
                  <a:lnTo>
                    <a:pt x="173" y="0"/>
                  </a:lnTo>
                  <a:lnTo>
                    <a:pt x="253" y="120"/>
                  </a:lnTo>
                  <a:lnTo>
                    <a:pt x="267" y="137"/>
                  </a:lnTo>
                  <a:lnTo>
                    <a:pt x="81" y="392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00C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358" name="Freeform 14"/>
            <p:cNvSpPr>
              <a:spLocks/>
            </p:cNvSpPr>
            <p:nvPr/>
          </p:nvSpPr>
          <p:spPr bwMode="auto">
            <a:xfrm>
              <a:off x="2432050" y="2000250"/>
              <a:ext cx="2451100" cy="3282950"/>
            </a:xfrm>
            <a:custGeom>
              <a:avLst/>
              <a:gdLst>
                <a:gd name="T0" fmla="*/ 2147483647 w 1544"/>
                <a:gd name="T1" fmla="*/ 0 h 2068"/>
                <a:gd name="T2" fmla="*/ 2147483647 w 1544"/>
                <a:gd name="T3" fmla="*/ 372983048 h 2068"/>
                <a:gd name="T4" fmla="*/ 2147483647 w 1544"/>
                <a:gd name="T5" fmla="*/ 856853117 h 2068"/>
                <a:gd name="T6" fmla="*/ 2147483647 w 1544"/>
                <a:gd name="T7" fmla="*/ 1421367851 h 2068"/>
                <a:gd name="T8" fmla="*/ 2147483647 w 1544"/>
                <a:gd name="T9" fmla="*/ 2147483647 h 2068"/>
                <a:gd name="T10" fmla="*/ 1764109611 w 1544"/>
                <a:gd name="T11" fmla="*/ 2147483647 h 2068"/>
                <a:gd name="T12" fmla="*/ 1451609938 w 1544"/>
                <a:gd name="T13" fmla="*/ 2147483647 h 2068"/>
                <a:gd name="T14" fmla="*/ 1592738643 w 1544"/>
                <a:gd name="T15" fmla="*/ 2147483647 h 2068"/>
                <a:gd name="T16" fmla="*/ 1129030040 w 1544"/>
                <a:gd name="T17" fmla="*/ 2147483647 h 2068"/>
                <a:gd name="T18" fmla="*/ 332660619 w 1544"/>
                <a:gd name="T19" fmla="*/ 2147483647 h 2068"/>
                <a:gd name="T20" fmla="*/ 705643725 w 1544"/>
                <a:gd name="T21" fmla="*/ 2147483647 h 2068"/>
                <a:gd name="T22" fmla="*/ 483870045 w 1544"/>
                <a:gd name="T23" fmla="*/ 2147483647 h 2068"/>
                <a:gd name="T24" fmla="*/ 100806243 w 1544"/>
                <a:gd name="T25" fmla="*/ 2147483647 h 2068"/>
                <a:gd name="T26" fmla="*/ 30241878 w 1544"/>
                <a:gd name="T27" fmla="*/ 2147483647 h 2068"/>
                <a:gd name="T28" fmla="*/ 0 w 1544"/>
                <a:gd name="T29" fmla="*/ 2147483647 h 2068"/>
                <a:gd name="T30" fmla="*/ 342741241 w 1544"/>
                <a:gd name="T31" fmla="*/ 2147483647 h 2068"/>
                <a:gd name="T32" fmla="*/ 413305594 w 1544"/>
                <a:gd name="T33" fmla="*/ 2147483647 h 2068"/>
                <a:gd name="T34" fmla="*/ 1270158745 w 1544"/>
                <a:gd name="T35" fmla="*/ 2056447323 h 2068"/>
                <a:gd name="T36" fmla="*/ 1411287451 w 1544"/>
                <a:gd name="T37" fmla="*/ 2147483647 h 2068"/>
                <a:gd name="T38" fmla="*/ 1895157694 w 1544"/>
                <a:gd name="T39" fmla="*/ 2147483647 h 2068"/>
                <a:gd name="T40" fmla="*/ 2006044534 w 1544"/>
                <a:gd name="T41" fmla="*/ 2147172905 h 2068"/>
                <a:gd name="T42" fmla="*/ 2147483647 w 1544"/>
                <a:gd name="T43" fmla="*/ 1743948095 h 2068"/>
                <a:gd name="T44" fmla="*/ 2147483647 w 1544"/>
                <a:gd name="T45" fmla="*/ 1512093433 h 2068"/>
                <a:gd name="T46" fmla="*/ 2147483647 w 1544"/>
                <a:gd name="T47" fmla="*/ 1431448471 h 2068"/>
                <a:gd name="T48" fmla="*/ 2147483647 w 1544"/>
                <a:gd name="T49" fmla="*/ 0 h 20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44"/>
                <a:gd name="T76" fmla="*/ 0 h 2068"/>
                <a:gd name="T77" fmla="*/ 1544 w 1544"/>
                <a:gd name="T78" fmla="*/ 2068 h 206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44" h="2068">
                  <a:moveTo>
                    <a:pt x="1496" y="0"/>
                  </a:moveTo>
                  <a:lnTo>
                    <a:pt x="1544" y="148"/>
                  </a:lnTo>
                  <a:lnTo>
                    <a:pt x="1400" y="340"/>
                  </a:lnTo>
                  <a:lnTo>
                    <a:pt x="1224" y="564"/>
                  </a:lnTo>
                  <a:lnTo>
                    <a:pt x="976" y="872"/>
                  </a:lnTo>
                  <a:lnTo>
                    <a:pt x="700" y="1164"/>
                  </a:lnTo>
                  <a:lnTo>
                    <a:pt x="576" y="1288"/>
                  </a:lnTo>
                  <a:lnTo>
                    <a:pt x="632" y="1688"/>
                  </a:lnTo>
                  <a:lnTo>
                    <a:pt x="448" y="2068"/>
                  </a:lnTo>
                  <a:lnTo>
                    <a:pt x="132" y="1600"/>
                  </a:lnTo>
                  <a:lnTo>
                    <a:pt x="280" y="1392"/>
                  </a:lnTo>
                  <a:lnTo>
                    <a:pt x="192" y="1268"/>
                  </a:lnTo>
                  <a:lnTo>
                    <a:pt x="40" y="1468"/>
                  </a:lnTo>
                  <a:lnTo>
                    <a:pt x="12" y="1428"/>
                  </a:lnTo>
                  <a:lnTo>
                    <a:pt x="0" y="1360"/>
                  </a:lnTo>
                  <a:lnTo>
                    <a:pt x="136" y="1184"/>
                  </a:lnTo>
                  <a:lnTo>
                    <a:pt x="164" y="1220"/>
                  </a:lnTo>
                  <a:lnTo>
                    <a:pt x="504" y="816"/>
                  </a:lnTo>
                  <a:lnTo>
                    <a:pt x="560" y="1168"/>
                  </a:lnTo>
                  <a:lnTo>
                    <a:pt x="752" y="924"/>
                  </a:lnTo>
                  <a:lnTo>
                    <a:pt x="796" y="852"/>
                  </a:lnTo>
                  <a:lnTo>
                    <a:pt x="948" y="692"/>
                  </a:lnTo>
                  <a:lnTo>
                    <a:pt x="1032" y="600"/>
                  </a:lnTo>
                  <a:lnTo>
                    <a:pt x="1064" y="568"/>
                  </a:lnTo>
                  <a:lnTo>
                    <a:pt x="1496" y="0"/>
                  </a:ln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359" name="Freeform 15"/>
            <p:cNvSpPr>
              <a:spLocks/>
            </p:cNvSpPr>
            <p:nvPr/>
          </p:nvSpPr>
          <p:spPr bwMode="auto">
            <a:xfrm>
              <a:off x="1803400" y="3486150"/>
              <a:ext cx="577850" cy="635000"/>
            </a:xfrm>
            <a:custGeom>
              <a:avLst/>
              <a:gdLst>
                <a:gd name="T0" fmla="*/ 705643712 w 364"/>
                <a:gd name="T1" fmla="*/ 0 h 400"/>
                <a:gd name="T2" fmla="*/ 302418748 w 364"/>
                <a:gd name="T3" fmla="*/ 453628185 h 400"/>
                <a:gd name="T4" fmla="*/ 10080625 w 364"/>
                <a:gd name="T5" fmla="*/ 756046843 h 400"/>
                <a:gd name="T6" fmla="*/ 0 w 364"/>
                <a:gd name="T7" fmla="*/ 1008062589 h 400"/>
                <a:gd name="T8" fmla="*/ 685482469 w 364"/>
                <a:gd name="T9" fmla="*/ 937498236 h 400"/>
                <a:gd name="T10" fmla="*/ 917336964 w 364"/>
                <a:gd name="T11" fmla="*/ 685482489 h 400"/>
                <a:gd name="T12" fmla="*/ 705643712 w 364"/>
                <a:gd name="T13" fmla="*/ 0 h 4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4"/>
                <a:gd name="T22" fmla="*/ 0 h 400"/>
                <a:gd name="T23" fmla="*/ 364 w 364"/>
                <a:gd name="T24" fmla="*/ 400 h 4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4" h="400">
                  <a:moveTo>
                    <a:pt x="280" y="0"/>
                  </a:moveTo>
                  <a:lnTo>
                    <a:pt x="120" y="180"/>
                  </a:lnTo>
                  <a:lnTo>
                    <a:pt x="4" y="300"/>
                  </a:lnTo>
                  <a:lnTo>
                    <a:pt x="0" y="400"/>
                  </a:lnTo>
                  <a:lnTo>
                    <a:pt x="272" y="372"/>
                  </a:lnTo>
                  <a:lnTo>
                    <a:pt x="364" y="27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360" name="Freeform 16"/>
            <p:cNvSpPr>
              <a:spLocks/>
            </p:cNvSpPr>
            <p:nvPr/>
          </p:nvSpPr>
          <p:spPr bwMode="auto">
            <a:xfrm>
              <a:off x="1397000" y="4210050"/>
              <a:ext cx="793750" cy="1419225"/>
            </a:xfrm>
            <a:custGeom>
              <a:avLst/>
              <a:gdLst>
                <a:gd name="T0" fmla="*/ 141128765 w 500"/>
                <a:gd name="T1" fmla="*/ 2147483647 h 894"/>
                <a:gd name="T2" fmla="*/ 0 w 500"/>
                <a:gd name="T3" fmla="*/ 1824593420 h 894"/>
                <a:gd name="T4" fmla="*/ 393144378 w 500"/>
                <a:gd name="T5" fmla="*/ 1300400667 h 894"/>
                <a:gd name="T6" fmla="*/ 372983133 w 500"/>
                <a:gd name="T7" fmla="*/ 1108868844 h 894"/>
                <a:gd name="T8" fmla="*/ 312499398 w 500"/>
                <a:gd name="T9" fmla="*/ 1008062622 h 894"/>
                <a:gd name="T10" fmla="*/ 927417670 w 500"/>
                <a:gd name="T11" fmla="*/ 292338144 h 894"/>
                <a:gd name="T12" fmla="*/ 907256425 w 500"/>
                <a:gd name="T13" fmla="*/ 0 h 894"/>
                <a:gd name="T14" fmla="*/ 1260078214 w 500"/>
                <a:gd name="T15" fmla="*/ 171370628 h 894"/>
                <a:gd name="T16" fmla="*/ 1219755724 w 500"/>
                <a:gd name="T17" fmla="*/ 352821878 h 894"/>
                <a:gd name="T18" fmla="*/ 967740161 w 500"/>
                <a:gd name="T19" fmla="*/ 635079400 h 894"/>
                <a:gd name="T20" fmla="*/ 1028223896 w 500"/>
                <a:gd name="T21" fmla="*/ 1179433200 h 894"/>
                <a:gd name="T22" fmla="*/ 221773795 w 500"/>
                <a:gd name="T23" fmla="*/ 2147483647 h 894"/>
                <a:gd name="T24" fmla="*/ 141128765 w 500"/>
                <a:gd name="T25" fmla="*/ 2147483647 h 8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0"/>
                <a:gd name="T40" fmla="*/ 0 h 894"/>
                <a:gd name="T41" fmla="*/ 500 w 500"/>
                <a:gd name="T42" fmla="*/ 894 h 8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0" h="894">
                  <a:moveTo>
                    <a:pt x="56" y="894"/>
                  </a:moveTo>
                  <a:lnTo>
                    <a:pt x="0" y="724"/>
                  </a:lnTo>
                  <a:lnTo>
                    <a:pt x="156" y="516"/>
                  </a:lnTo>
                  <a:lnTo>
                    <a:pt x="148" y="440"/>
                  </a:lnTo>
                  <a:lnTo>
                    <a:pt x="124" y="400"/>
                  </a:lnTo>
                  <a:lnTo>
                    <a:pt x="368" y="116"/>
                  </a:lnTo>
                  <a:lnTo>
                    <a:pt x="360" y="0"/>
                  </a:lnTo>
                  <a:lnTo>
                    <a:pt x="500" y="68"/>
                  </a:lnTo>
                  <a:lnTo>
                    <a:pt x="484" y="140"/>
                  </a:lnTo>
                  <a:lnTo>
                    <a:pt x="384" y="252"/>
                  </a:lnTo>
                  <a:lnTo>
                    <a:pt x="408" y="468"/>
                  </a:lnTo>
                  <a:lnTo>
                    <a:pt x="88" y="860"/>
                  </a:lnTo>
                  <a:lnTo>
                    <a:pt x="56" y="894"/>
                  </a:ln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361" name="Freeform 17"/>
            <p:cNvSpPr>
              <a:spLocks/>
            </p:cNvSpPr>
            <p:nvPr/>
          </p:nvSpPr>
          <p:spPr bwMode="auto">
            <a:xfrm>
              <a:off x="1771650" y="4848225"/>
              <a:ext cx="1528763" cy="2397125"/>
            </a:xfrm>
            <a:custGeom>
              <a:avLst/>
              <a:gdLst>
                <a:gd name="T0" fmla="*/ 0 w 963"/>
                <a:gd name="T1" fmla="*/ 2147483647 h 1510"/>
                <a:gd name="T2" fmla="*/ 665321497 w 963"/>
                <a:gd name="T3" fmla="*/ 2147483647 h 1510"/>
                <a:gd name="T4" fmla="*/ 614918369 w 963"/>
                <a:gd name="T5" fmla="*/ 1869956127 h 1510"/>
                <a:gd name="T6" fmla="*/ 897176088 w 963"/>
                <a:gd name="T7" fmla="*/ 1406247130 h 1510"/>
                <a:gd name="T8" fmla="*/ 1058466100 w 963"/>
                <a:gd name="T9" fmla="*/ 1295360291 h 1510"/>
                <a:gd name="T10" fmla="*/ 1179433609 w 963"/>
                <a:gd name="T11" fmla="*/ 1285279669 h 1510"/>
                <a:gd name="T12" fmla="*/ 1249997989 w 963"/>
                <a:gd name="T13" fmla="*/ 1234876560 h 1510"/>
                <a:gd name="T14" fmla="*/ 1421368626 w 963"/>
                <a:gd name="T15" fmla="*/ 912296664 h 1510"/>
                <a:gd name="T16" fmla="*/ 1381046123 w 963"/>
                <a:gd name="T17" fmla="*/ 509071596 h 1510"/>
                <a:gd name="T18" fmla="*/ 1708666857 w 963"/>
                <a:gd name="T19" fmla="*/ 0 h 1510"/>
                <a:gd name="T20" fmla="*/ 2147483647 w 963"/>
                <a:gd name="T21" fmla="*/ 1088707545 h 1510"/>
                <a:gd name="T22" fmla="*/ 1663303644 w 963"/>
                <a:gd name="T23" fmla="*/ 2147483647 h 1510"/>
                <a:gd name="T24" fmla="*/ 1186994872 w 963"/>
                <a:gd name="T25" fmla="*/ 2147483647 h 1510"/>
                <a:gd name="T26" fmla="*/ 866934211 w 963"/>
                <a:gd name="T27" fmla="*/ 2147483647 h 1510"/>
                <a:gd name="T28" fmla="*/ 715724626 w 963"/>
                <a:gd name="T29" fmla="*/ 2147483647 h 1510"/>
                <a:gd name="T30" fmla="*/ 725805252 w 963"/>
                <a:gd name="T31" fmla="*/ 2147483647 h 1510"/>
                <a:gd name="T32" fmla="*/ 413305755 w 963"/>
                <a:gd name="T33" fmla="*/ 2147483647 h 1510"/>
                <a:gd name="T34" fmla="*/ 211693240 w 963"/>
                <a:gd name="T35" fmla="*/ 2147483647 h 1510"/>
                <a:gd name="T36" fmla="*/ 0 w 963"/>
                <a:gd name="T37" fmla="*/ 2147483647 h 15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3"/>
                <a:gd name="T58" fmla="*/ 0 h 1510"/>
                <a:gd name="T59" fmla="*/ 963 w 963"/>
                <a:gd name="T60" fmla="*/ 1510 h 15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3" h="1510">
                  <a:moveTo>
                    <a:pt x="0" y="1386"/>
                  </a:moveTo>
                  <a:lnTo>
                    <a:pt x="264" y="922"/>
                  </a:lnTo>
                  <a:lnTo>
                    <a:pt x="244" y="742"/>
                  </a:lnTo>
                  <a:lnTo>
                    <a:pt x="356" y="558"/>
                  </a:lnTo>
                  <a:lnTo>
                    <a:pt x="420" y="514"/>
                  </a:lnTo>
                  <a:lnTo>
                    <a:pt x="468" y="510"/>
                  </a:lnTo>
                  <a:lnTo>
                    <a:pt x="496" y="490"/>
                  </a:lnTo>
                  <a:lnTo>
                    <a:pt x="564" y="362"/>
                  </a:lnTo>
                  <a:lnTo>
                    <a:pt x="548" y="202"/>
                  </a:lnTo>
                  <a:lnTo>
                    <a:pt x="678" y="0"/>
                  </a:lnTo>
                  <a:lnTo>
                    <a:pt x="963" y="432"/>
                  </a:lnTo>
                  <a:lnTo>
                    <a:pt x="660" y="986"/>
                  </a:lnTo>
                  <a:lnTo>
                    <a:pt x="471" y="876"/>
                  </a:lnTo>
                  <a:lnTo>
                    <a:pt x="344" y="1010"/>
                  </a:lnTo>
                  <a:lnTo>
                    <a:pt x="284" y="1094"/>
                  </a:lnTo>
                  <a:lnTo>
                    <a:pt x="288" y="1146"/>
                  </a:lnTo>
                  <a:lnTo>
                    <a:pt x="164" y="1362"/>
                  </a:lnTo>
                  <a:lnTo>
                    <a:pt x="84" y="1510"/>
                  </a:lnTo>
                  <a:lnTo>
                    <a:pt x="0" y="1386"/>
                  </a:ln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362" name="Freeform 18"/>
            <p:cNvSpPr>
              <a:spLocks/>
            </p:cNvSpPr>
            <p:nvPr/>
          </p:nvSpPr>
          <p:spPr bwMode="auto">
            <a:xfrm>
              <a:off x="2254250" y="6267450"/>
              <a:ext cx="647700" cy="793750"/>
            </a:xfrm>
            <a:custGeom>
              <a:avLst/>
              <a:gdLst>
                <a:gd name="T0" fmla="*/ 0 w 408"/>
                <a:gd name="T1" fmla="*/ 917337048 h 500"/>
                <a:gd name="T2" fmla="*/ 224294732 w 408"/>
                <a:gd name="T3" fmla="*/ 453628213 h 500"/>
                <a:gd name="T4" fmla="*/ 282257515 w 408"/>
                <a:gd name="T5" fmla="*/ 393144378 h 500"/>
                <a:gd name="T6" fmla="*/ 511592558 w 408"/>
                <a:gd name="T7" fmla="*/ 0 h 500"/>
                <a:gd name="T8" fmla="*/ 1028223839 w 408"/>
                <a:gd name="T9" fmla="*/ 332660643 h 500"/>
                <a:gd name="T10" fmla="*/ 614918139 w 408"/>
                <a:gd name="T11" fmla="*/ 897175803 h 500"/>
                <a:gd name="T12" fmla="*/ 554434408 w 408"/>
                <a:gd name="T13" fmla="*/ 937498293 h 500"/>
                <a:gd name="T14" fmla="*/ 393144357 w 408"/>
                <a:gd name="T15" fmla="*/ 715724399 h 500"/>
                <a:gd name="T16" fmla="*/ 30241878 w 408"/>
                <a:gd name="T17" fmla="*/ 1260078214 h 500"/>
                <a:gd name="T18" fmla="*/ 0 w 408"/>
                <a:gd name="T19" fmla="*/ 917337048 h 5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8"/>
                <a:gd name="T31" fmla="*/ 0 h 500"/>
                <a:gd name="T32" fmla="*/ 408 w 408"/>
                <a:gd name="T33" fmla="*/ 500 h 5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8" h="500">
                  <a:moveTo>
                    <a:pt x="0" y="364"/>
                  </a:moveTo>
                  <a:lnTo>
                    <a:pt x="89" y="180"/>
                  </a:lnTo>
                  <a:lnTo>
                    <a:pt x="112" y="156"/>
                  </a:lnTo>
                  <a:lnTo>
                    <a:pt x="203" y="0"/>
                  </a:lnTo>
                  <a:lnTo>
                    <a:pt x="408" y="132"/>
                  </a:lnTo>
                  <a:lnTo>
                    <a:pt x="244" y="356"/>
                  </a:lnTo>
                  <a:lnTo>
                    <a:pt x="220" y="372"/>
                  </a:lnTo>
                  <a:lnTo>
                    <a:pt x="156" y="284"/>
                  </a:lnTo>
                  <a:lnTo>
                    <a:pt x="12" y="500"/>
                  </a:lnTo>
                  <a:lnTo>
                    <a:pt x="0" y="364"/>
                  </a:ln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363" name="Freeform 19"/>
            <p:cNvSpPr>
              <a:spLocks/>
            </p:cNvSpPr>
            <p:nvPr/>
          </p:nvSpPr>
          <p:spPr bwMode="auto">
            <a:xfrm>
              <a:off x="2662238" y="3552825"/>
              <a:ext cx="342900" cy="390525"/>
            </a:xfrm>
            <a:custGeom>
              <a:avLst/>
              <a:gdLst>
                <a:gd name="T0" fmla="*/ 0 w 216"/>
                <a:gd name="T1" fmla="*/ 536794140 h 246"/>
                <a:gd name="T2" fmla="*/ 476310389 w 216"/>
                <a:gd name="T3" fmla="*/ 0 h 246"/>
                <a:gd name="T4" fmla="*/ 544353795 w 216"/>
                <a:gd name="T5" fmla="*/ 30241880 h 246"/>
                <a:gd name="T6" fmla="*/ 37801552 w 216"/>
                <a:gd name="T7" fmla="*/ 619958482 h 246"/>
                <a:gd name="T8" fmla="*/ 0 w 216"/>
                <a:gd name="T9" fmla="*/ 536794140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246"/>
                <a:gd name="T17" fmla="*/ 216 w 216"/>
                <a:gd name="T18" fmla="*/ 246 h 2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246">
                  <a:moveTo>
                    <a:pt x="0" y="213"/>
                  </a:moveTo>
                  <a:lnTo>
                    <a:pt x="189" y="0"/>
                  </a:lnTo>
                  <a:lnTo>
                    <a:pt x="216" y="12"/>
                  </a:lnTo>
                  <a:lnTo>
                    <a:pt x="15" y="246"/>
                  </a:lnTo>
                  <a:lnTo>
                    <a:pt x="0" y="213"/>
                  </a:ln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364" name="Freeform 20"/>
            <p:cNvSpPr>
              <a:spLocks/>
            </p:cNvSpPr>
            <p:nvPr/>
          </p:nvSpPr>
          <p:spPr bwMode="auto">
            <a:xfrm>
              <a:off x="2386013" y="3748088"/>
              <a:ext cx="276225" cy="280987"/>
            </a:xfrm>
            <a:custGeom>
              <a:avLst/>
              <a:gdLst>
                <a:gd name="T0" fmla="*/ 22682198 w 174"/>
                <a:gd name="T1" fmla="*/ 446066113 h 177"/>
                <a:gd name="T2" fmla="*/ 438507232 w 174"/>
                <a:gd name="T3" fmla="*/ 0 h 177"/>
                <a:gd name="T4" fmla="*/ 370463732 w 174"/>
                <a:gd name="T5" fmla="*/ 0 h 177"/>
                <a:gd name="T6" fmla="*/ 0 w 174"/>
                <a:gd name="T7" fmla="*/ 400703298 h 177"/>
                <a:gd name="T8" fmla="*/ 22682198 w 174"/>
                <a:gd name="T9" fmla="*/ 446066113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177"/>
                <a:gd name="T17" fmla="*/ 174 w 174"/>
                <a:gd name="T18" fmla="*/ 177 h 1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177">
                  <a:moveTo>
                    <a:pt x="9" y="177"/>
                  </a:moveTo>
                  <a:lnTo>
                    <a:pt x="174" y="0"/>
                  </a:lnTo>
                  <a:lnTo>
                    <a:pt x="147" y="0"/>
                  </a:lnTo>
                  <a:lnTo>
                    <a:pt x="0" y="159"/>
                  </a:lnTo>
                  <a:lnTo>
                    <a:pt x="9" y="177"/>
                  </a:ln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365" name="Freeform 22"/>
            <p:cNvSpPr>
              <a:spLocks/>
            </p:cNvSpPr>
            <p:nvPr/>
          </p:nvSpPr>
          <p:spPr bwMode="auto">
            <a:xfrm>
              <a:off x="1419225" y="6767513"/>
              <a:ext cx="225425" cy="376237"/>
            </a:xfrm>
            <a:custGeom>
              <a:avLst/>
              <a:gdLst>
                <a:gd name="T0" fmla="*/ 0 w 142"/>
                <a:gd name="T1" fmla="*/ 468748517 h 237"/>
                <a:gd name="T2" fmla="*/ 226814064 w 142"/>
                <a:gd name="T3" fmla="*/ 0 h 237"/>
                <a:gd name="T4" fmla="*/ 357862133 w 142"/>
                <a:gd name="T5" fmla="*/ 163809152 h 237"/>
                <a:gd name="T6" fmla="*/ 176410911 w 142"/>
                <a:gd name="T7" fmla="*/ 597275488 h 237"/>
                <a:gd name="T8" fmla="*/ 0 w 142"/>
                <a:gd name="T9" fmla="*/ 468748517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37"/>
                <a:gd name="T17" fmla="*/ 142 w 142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37">
                  <a:moveTo>
                    <a:pt x="0" y="186"/>
                  </a:moveTo>
                  <a:lnTo>
                    <a:pt x="90" y="0"/>
                  </a:lnTo>
                  <a:lnTo>
                    <a:pt x="142" y="65"/>
                  </a:lnTo>
                  <a:lnTo>
                    <a:pt x="70" y="237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366" name="Freeform 25"/>
            <p:cNvSpPr>
              <a:spLocks/>
            </p:cNvSpPr>
            <p:nvPr/>
          </p:nvSpPr>
          <p:spPr bwMode="auto">
            <a:xfrm>
              <a:off x="900113" y="6667500"/>
              <a:ext cx="1443037" cy="2641600"/>
            </a:xfrm>
            <a:custGeom>
              <a:avLst/>
              <a:gdLst>
                <a:gd name="T0" fmla="*/ 435986168 w 909"/>
                <a:gd name="T1" fmla="*/ 2147483647 h 1664"/>
                <a:gd name="T2" fmla="*/ 698082257 w 909"/>
                <a:gd name="T3" fmla="*/ 2147483647 h 1664"/>
                <a:gd name="T4" fmla="*/ 1060984732 w 909"/>
                <a:gd name="T5" fmla="*/ 2147483647 h 1664"/>
                <a:gd name="T6" fmla="*/ 1222274633 w 909"/>
                <a:gd name="T7" fmla="*/ 2147483647 h 1664"/>
                <a:gd name="T8" fmla="*/ 1504531959 w 909"/>
                <a:gd name="T9" fmla="*/ 2147483647 h 1664"/>
                <a:gd name="T10" fmla="*/ 1716225351 w 909"/>
                <a:gd name="T11" fmla="*/ 2147483647 h 1664"/>
                <a:gd name="T12" fmla="*/ 1887595870 w 909"/>
                <a:gd name="T13" fmla="*/ 2026205824 h 1664"/>
                <a:gd name="T14" fmla="*/ 2147483647 w 909"/>
                <a:gd name="T15" fmla="*/ 1683464675 h 1664"/>
                <a:gd name="T16" fmla="*/ 2119450103 w 909"/>
                <a:gd name="T17" fmla="*/ 0 h 1664"/>
                <a:gd name="T18" fmla="*/ 1585176909 w 909"/>
                <a:gd name="T19" fmla="*/ 887095137 h 1664"/>
                <a:gd name="T20" fmla="*/ 1252516489 w 909"/>
                <a:gd name="T21" fmla="*/ 393144359 h 1664"/>
                <a:gd name="T22" fmla="*/ 1071065351 w 909"/>
                <a:gd name="T23" fmla="*/ 786288718 h 1664"/>
                <a:gd name="T24" fmla="*/ 1302919583 w 909"/>
                <a:gd name="T25" fmla="*/ 927417625 h 1664"/>
                <a:gd name="T26" fmla="*/ 1111387826 w 909"/>
                <a:gd name="T27" fmla="*/ 1096267250 h 1664"/>
                <a:gd name="T28" fmla="*/ 1043344443 w 909"/>
                <a:gd name="T29" fmla="*/ 1504534030 h 1664"/>
                <a:gd name="T30" fmla="*/ 907256089 w 909"/>
                <a:gd name="T31" fmla="*/ 1754029029 h 1664"/>
                <a:gd name="T32" fmla="*/ 763606279 w 909"/>
                <a:gd name="T33" fmla="*/ 2147483647 h 1664"/>
                <a:gd name="T34" fmla="*/ 435986168 w 909"/>
                <a:gd name="T35" fmla="*/ 2147483647 h 1664"/>
                <a:gd name="T36" fmla="*/ 294857405 w 909"/>
                <a:gd name="T37" fmla="*/ 2147483647 h 1664"/>
                <a:gd name="T38" fmla="*/ 113406217 w 909"/>
                <a:gd name="T39" fmla="*/ 2147483647 h 1664"/>
                <a:gd name="T40" fmla="*/ 90725594 w 909"/>
                <a:gd name="T41" fmla="*/ 2147483647 h 1664"/>
                <a:gd name="T42" fmla="*/ 0 w 909"/>
                <a:gd name="T43" fmla="*/ 2147483647 h 1664"/>
                <a:gd name="T44" fmla="*/ 435986168 w 909"/>
                <a:gd name="T45" fmla="*/ 2147483647 h 166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09"/>
                <a:gd name="T70" fmla="*/ 0 h 1664"/>
                <a:gd name="T71" fmla="*/ 909 w 909"/>
                <a:gd name="T72" fmla="*/ 1664 h 166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09" h="1664">
                  <a:moveTo>
                    <a:pt x="173" y="1664"/>
                  </a:moveTo>
                  <a:lnTo>
                    <a:pt x="277" y="1516"/>
                  </a:lnTo>
                  <a:lnTo>
                    <a:pt x="421" y="1284"/>
                  </a:lnTo>
                  <a:lnTo>
                    <a:pt x="485" y="1176"/>
                  </a:lnTo>
                  <a:lnTo>
                    <a:pt x="597" y="1016"/>
                  </a:lnTo>
                  <a:lnTo>
                    <a:pt x="681" y="900"/>
                  </a:lnTo>
                  <a:lnTo>
                    <a:pt x="749" y="804"/>
                  </a:lnTo>
                  <a:lnTo>
                    <a:pt x="909" y="668"/>
                  </a:lnTo>
                  <a:lnTo>
                    <a:pt x="841" y="0"/>
                  </a:lnTo>
                  <a:lnTo>
                    <a:pt x="629" y="352"/>
                  </a:lnTo>
                  <a:lnTo>
                    <a:pt x="497" y="156"/>
                  </a:lnTo>
                  <a:lnTo>
                    <a:pt x="425" y="312"/>
                  </a:lnTo>
                  <a:lnTo>
                    <a:pt x="517" y="368"/>
                  </a:lnTo>
                  <a:lnTo>
                    <a:pt x="441" y="435"/>
                  </a:lnTo>
                  <a:lnTo>
                    <a:pt x="414" y="597"/>
                  </a:lnTo>
                  <a:lnTo>
                    <a:pt x="360" y="696"/>
                  </a:lnTo>
                  <a:lnTo>
                    <a:pt x="303" y="891"/>
                  </a:lnTo>
                  <a:lnTo>
                    <a:pt x="173" y="1204"/>
                  </a:lnTo>
                  <a:lnTo>
                    <a:pt x="117" y="1364"/>
                  </a:lnTo>
                  <a:lnTo>
                    <a:pt x="45" y="1551"/>
                  </a:lnTo>
                  <a:lnTo>
                    <a:pt x="36" y="1599"/>
                  </a:lnTo>
                  <a:lnTo>
                    <a:pt x="0" y="1653"/>
                  </a:lnTo>
                  <a:lnTo>
                    <a:pt x="173" y="1664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367" name="Freeform 26"/>
            <p:cNvSpPr>
              <a:spLocks/>
            </p:cNvSpPr>
            <p:nvPr/>
          </p:nvSpPr>
          <p:spPr bwMode="auto">
            <a:xfrm>
              <a:off x="1517650" y="4946650"/>
              <a:ext cx="679450" cy="2076450"/>
            </a:xfrm>
            <a:custGeom>
              <a:avLst/>
              <a:gdLst>
                <a:gd name="T0" fmla="*/ 403224984 w 428"/>
                <a:gd name="T1" fmla="*/ 2147483647 h 1308"/>
                <a:gd name="T2" fmla="*/ 252015652 w 428"/>
                <a:gd name="T3" fmla="*/ 2147483647 h 1308"/>
                <a:gd name="T4" fmla="*/ 85685313 w 428"/>
                <a:gd name="T5" fmla="*/ 2147483647 h 1308"/>
                <a:gd name="T6" fmla="*/ 292338141 w 428"/>
                <a:gd name="T7" fmla="*/ 2147483647 h 1308"/>
                <a:gd name="T8" fmla="*/ 70564380 w 428"/>
                <a:gd name="T9" fmla="*/ 2147483647 h 1308"/>
                <a:gd name="T10" fmla="*/ 0 w 428"/>
                <a:gd name="T11" fmla="*/ 2076608769 h 1308"/>
                <a:gd name="T12" fmla="*/ 211693164 w 428"/>
                <a:gd name="T13" fmla="*/ 1733867646 h 1308"/>
                <a:gd name="T14" fmla="*/ 151209381 w 428"/>
                <a:gd name="T15" fmla="*/ 1542335446 h 1308"/>
                <a:gd name="T16" fmla="*/ 413305606 w 428"/>
                <a:gd name="T17" fmla="*/ 1179433082 h 1308"/>
                <a:gd name="T18" fmla="*/ 191531870 w 428"/>
                <a:gd name="T19" fmla="*/ 1018143142 h 1308"/>
                <a:gd name="T20" fmla="*/ 90725624 w 428"/>
                <a:gd name="T21" fmla="*/ 927417551 h 1308"/>
                <a:gd name="T22" fmla="*/ 836692033 w 428"/>
                <a:gd name="T23" fmla="*/ 0 h 1308"/>
                <a:gd name="T24" fmla="*/ 1028223854 w 428"/>
                <a:gd name="T25" fmla="*/ 1723787025 h 1308"/>
                <a:gd name="T26" fmla="*/ 453628194 w 428"/>
                <a:gd name="T27" fmla="*/ 2147483647 h 1308"/>
                <a:gd name="T28" fmla="*/ 504031305 w 428"/>
                <a:gd name="T29" fmla="*/ 2147483647 h 1308"/>
                <a:gd name="T30" fmla="*/ 1038304476 w 428"/>
                <a:gd name="T31" fmla="*/ 1854835101 h 1308"/>
                <a:gd name="T32" fmla="*/ 1078626964 w 428"/>
                <a:gd name="T33" fmla="*/ 2147483647 h 1308"/>
                <a:gd name="T34" fmla="*/ 403224984 w 428"/>
                <a:gd name="T35" fmla="*/ 2147483647 h 13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28"/>
                <a:gd name="T55" fmla="*/ 0 h 1308"/>
                <a:gd name="T56" fmla="*/ 428 w 428"/>
                <a:gd name="T57" fmla="*/ 1308 h 13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28" h="1308">
                  <a:moveTo>
                    <a:pt x="160" y="1308"/>
                  </a:moveTo>
                  <a:lnTo>
                    <a:pt x="100" y="1224"/>
                  </a:lnTo>
                  <a:lnTo>
                    <a:pt x="34" y="1150"/>
                  </a:lnTo>
                  <a:lnTo>
                    <a:pt x="116" y="1052"/>
                  </a:lnTo>
                  <a:lnTo>
                    <a:pt x="28" y="884"/>
                  </a:lnTo>
                  <a:lnTo>
                    <a:pt x="0" y="824"/>
                  </a:lnTo>
                  <a:lnTo>
                    <a:pt x="84" y="688"/>
                  </a:lnTo>
                  <a:lnTo>
                    <a:pt x="60" y="612"/>
                  </a:lnTo>
                  <a:lnTo>
                    <a:pt x="164" y="468"/>
                  </a:lnTo>
                  <a:lnTo>
                    <a:pt x="76" y="404"/>
                  </a:lnTo>
                  <a:lnTo>
                    <a:pt x="36" y="368"/>
                  </a:lnTo>
                  <a:lnTo>
                    <a:pt x="332" y="0"/>
                  </a:lnTo>
                  <a:lnTo>
                    <a:pt x="408" y="684"/>
                  </a:lnTo>
                  <a:lnTo>
                    <a:pt x="180" y="980"/>
                  </a:lnTo>
                  <a:lnTo>
                    <a:pt x="200" y="1028"/>
                  </a:lnTo>
                  <a:lnTo>
                    <a:pt x="412" y="736"/>
                  </a:lnTo>
                  <a:lnTo>
                    <a:pt x="428" y="868"/>
                  </a:lnTo>
                  <a:lnTo>
                    <a:pt x="160" y="1308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368" name="Freeform 27"/>
            <p:cNvSpPr>
              <a:spLocks/>
            </p:cNvSpPr>
            <p:nvPr/>
          </p:nvSpPr>
          <p:spPr bwMode="auto">
            <a:xfrm>
              <a:off x="1562100" y="5607050"/>
              <a:ext cx="196850" cy="273050"/>
            </a:xfrm>
            <a:custGeom>
              <a:avLst/>
              <a:gdLst>
                <a:gd name="T0" fmla="*/ 221773795 w 124"/>
                <a:gd name="T1" fmla="*/ 0 h 172"/>
                <a:gd name="T2" fmla="*/ 0 w 124"/>
                <a:gd name="T3" fmla="*/ 352821849 h 172"/>
                <a:gd name="T4" fmla="*/ 50403125 w 124"/>
                <a:gd name="T5" fmla="*/ 433466920 h 172"/>
                <a:gd name="T6" fmla="*/ 312499397 w 124"/>
                <a:gd name="T7" fmla="*/ 60483753 h 172"/>
                <a:gd name="T8" fmla="*/ 221773795 w 124"/>
                <a:gd name="T9" fmla="*/ 0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172"/>
                <a:gd name="T17" fmla="*/ 124 w 124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172">
                  <a:moveTo>
                    <a:pt x="88" y="0"/>
                  </a:moveTo>
                  <a:lnTo>
                    <a:pt x="0" y="140"/>
                  </a:lnTo>
                  <a:lnTo>
                    <a:pt x="20" y="172"/>
                  </a:lnTo>
                  <a:lnTo>
                    <a:pt x="124" y="2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369" name="Freeform 28"/>
            <p:cNvSpPr>
              <a:spLocks/>
            </p:cNvSpPr>
            <p:nvPr/>
          </p:nvSpPr>
          <p:spPr bwMode="auto">
            <a:xfrm>
              <a:off x="2025650" y="4000500"/>
              <a:ext cx="857250" cy="2012950"/>
            </a:xfrm>
            <a:custGeom>
              <a:avLst/>
              <a:gdLst>
                <a:gd name="T0" fmla="*/ 221773749 w 540"/>
                <a:gd name="T1" fmla="*/ 2147483647 h 1268"/>
                <a:gd name="T2" fmla="*/ 514111841 w 540"/>
                <a:gd name="T3" fmla="*/ 2147483647 h 1268"/>
                <a:gd name="T4" fmla="*/ 907256237 w 540"/>
                <a:gd name="T5" fmla="*/ 2147483647 h 1268"/>
                <a:gd name="T6" fmla="*/ 1098788025 w 540"/>
                <a:gd name="T7" fmla="*/ 2147483647 h 1268"/>
                <a:gd name="T8" fmla="*/ 1098788025 w 540"/>
                <a:gd name="T9" fmla="*/ 1814512595 h 1268"/>
                <a:gd name="T10" fmla="*/ 1310481054 w 540"/>
                <a:gd name="T11" fmla="*/ 1370964869 h 1268"/>
                <a:gd name="T12" fmla="*/ 1010581802 w 540"/>
                <a:gd name="T13" fmla="*/ 892135366 h 1268"/>
                <a:gd name="T14" fmla="*/ 1360884157 w 540"/>
                <a:gd name="T15" fmla="*/ 362902459 h 1268"/>
                <a:gd name="T16" fmla="*/ 1108868646 w 540"/>
                <a:gd name="T17" fmla="*/ 0 h 1268"/>
                <a:gd name="T18" fmla="*/ 695563009 w 540"/>
                <a:gd name="T19" fmla="*/ 524192497 h 1268"/>
                <a:gd name="T20" fmla="*/ 0 w 540"/>
                <a:gd name="T21" fmla="*/ 1481851701 h 1268"/>
                <a:gd name="T22" fmla="*/ 221773749 w 540"/>
                <a:gd name="T23" fmla="*/ 2147483647 h 12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40"/>
                <a:gd name="T37" fmla="*/ 0 h 1268"/>
                <a:gd name="T38" fmla="*/ 540 w 540"/>
                <a:gd name="T39" fmla="*/ 1268 h 12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40" h="1268">
                  <a:moveTo>
                    <a:pt x="88" y="1268"/>
                  </a:moveTo>
                  <a:lnTo>
                    <a:pt x="204" y="1100"/>
                  </a:lnTo>
                  <a:lnTo>
                    <a:pt x="360" y="1048"/>
                  </a:lnTo>
                  <a:lnTo>
                    <a:pt x="436" y="864"/>
                  </a:lnTo>
                  <a:lnTo>
                    <a:pt x="436" y="720"/>
                  </a:lnTo>
                  <a:lnTo>
                    <a:pt x="520" y="544"/>
                  </a:lnTo>
                  <a:lnTo>
                    <a:pt x="401" y="354"/>
                  </a:lnTo>
                  <a:lnTo>
                    <a:pt x="540" y="144"/>
                  </a:lnTo>
                  <a:lnTo>
                    <a:pt x="440" y="0"/>
                  </a:lnTo>
                  <a:lnTo>
                    <a:pt x="276" y="208"/>
                  </a:lnTo>
                  <a:lnTo>
                    <a:pt x="0" y="588"/>
                  </a:lnTo>
                  <a:lnTo>
                    <a:pt x="88" y="1268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370" name="Freeform 29"/>
            <p:cNvSpPr>
              <a:spLocks/>
            </p:cNvSpPr>
            <p:nvPr/>
          </p:nvSpPr>
          <p:spPr bwMode="auto">
            <a:xfrm>
              <a:off x="2006600" y="3517900"/>
              <a:ext cx="971550" cy="1346200"/>
            </a:xfrm>
            <a:custGeom>
              <a:avLst/>
              <a:gdLst>
                <a:gd name="T0" fmla="*/ 1542335407 w 612"/>
                <a:gd name="T1" fmla="*/ 30241879 h 848"/>
                <a:gd name="T2" fmla="*/ 1028223737 w 612"/>
                <a:gd name="T3" fmla="*/ 614918146 h 848"/>
                <a:gd name="T4" fmla="*/ 670361494 w 612"/>
                <a:gd name="T5" fmla="*/ 1038304473 h 848"/>
                <a:gd name="T6" fmla="*/ 695563046 w 612"/>
                <a:gd name="T7" fmla="*/ 1199594427 h 848"/>
                <a:gd name="T8" fmla="*/ 40322496 w 612"/>
                <a:gd name="T9" fmla="*/ 2137092678 h 848"/>
                <a:gd name="T10" fmla="*/ 0 w 612"/>
                <a:gd name="T11" fmla="*/ 1693545306 h 848"/>
                <a:gd name="T12" fmla="*/ 352821833 w 612"/>
                <a:gd name="T13" fmla="*/ 1280239403 h 848"/>
                <a:gd name="T14" fmla="*/ 342741212 w 612"/>
                <a:gd name="T15" fmla="*/ 866933897 h 848"/>
                <a:gd name="T16" fmla="*/ 564514973 w 612"/>
                <a:gd name="T17" fmla="*/ 584676280 h 848"/>
                <a:gd name="T18" fmla="*/ 504031247 w 612"/>
                <a:gd name="T19" fmla="*/ 413305605 h 848"/>
                <a:gd name="T20" fmla="*/ 1068546221 w 612"/>
                <a:gd name="T21" fmla="*/ 110886893 h 848"/>
                <a:gd name="T22" fmla="*/ 1290319882 w 612"/>
                <a:gd name="T23" fmla="*/ 0 h 848"/>
                <a:gd name="T24" fmla="*/ 1330642366 w 612"/>
                <a:gd name="T25" fmla="*/ 60483757 h 848"/>
                <a:gd name="T26" fmla="*/ 1542335407 w 612"/>
                <a:gd name="T27" fmla="*/ 30241879 h 8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12"/>
                <a:gd name="T43" fmla="*/ 0 h 848"/>
                <a:gd name="T44" fmla="*/ 612 w 612"/>
                <a:gd name="T45" fmla="*/ 848 h 8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12" h="848">
                  <a:moveTo>
                    <a:pt x="612" y="12"/>
                  </a:moveTo>
                  <a:lnTo>
                    <a:pt x="408" y="244"/>
                  </a:lnTo>
                  <a:lnTo>
                    <a:pt x="266" y="412"/>
                  </a:lnTo>
                  <a:lnTo>
                    <a:pt x="276" y="476"/>
                  </a:lnTo>
                  <a:lnTo>
                    <a:pt x="16" y="848"/>
                  </a:lnTo>
                  <a:lnTo>
                    <a:pt x="0" y="672"/>
                  </a:lnTo>
                  <a:lnTo>
                    <a:pt x="140" y="508"/>
                  </a:lnTo>
                  <a:lnTo>
                    <a:pt x="136" y="344"/>
                  </a:lnTo>
                  <a:lnTo>
                    <a:pt x="224" y="232"/>
                  </a:lnTo>
                  <a:lnTo>
                    <a:pt x="200" y="164"/>
                  </a:lnTo>
                  <a:lnTo>
                    <a:pt x="424" y="44"/>
                  </a:lnTo>
                  <a:lnTo>
                    <a:pt x="512" y="0"/>
                  </a:lnTo>
                  <a:lnTo>
                    <a:pt x="528" y="24"/>
                  </a:lnTo>
                  <a:lnTo>
                    <a:pt x="612" y="12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371" name="Freeform 30"/>
            <p:cNvSpPr>
              <a:spLocks/>
            </p:cNvSpPr>
            <p:nvPr/>
          </p:nvSpPr>
          <p:spPr bwMode="auto">
            <a:xfrm>
              <a:off x="2222500" y="6457950"/>
              <a:ext cx="220663" cy="400050"/>
            </a:xfrm>
            <a:custGeom>
              <a:avLst/>
              <a:gdLst>
                <a:gd name="T0" fmla="*/ 50403229 w 139"/>
                <a:gd name="T1" fmla="*/ 635079420 h 252"/>
                <a:gd name="T2" fmla="*/ 350303252 w 139"/>
                <a:gd name="T3" fmla="*/ 272176908 h 252"/>
                <a:gd name="T4" fmla="*/ 267137150 w 139"/>
                <a:gd name="T5" fmla="*/ 173891582 h 252"/>
                <a:gd name="T6" fmla="*/ 191532275 w 139"/>
                <a:gd name="T7" fmla="*/ 60483760 h 252"/>
                <a:gd name="T8" fmla="*/ 131048414 w 139"/>
                <a:gd name="T9" fmla="*/ 0 h 252"/>
                <a:gd name="T10" fmla="*/ 0 w 139"/>
                <a:gd name="T11" fmla="*/ 191531878 h 252"/>
                <a:gd name="T12" fmla="*/ 50403229 w 139"/>
                <a:gd name="T13" fmla="*/ 635079420 h 2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9"/>
                <a:gd name="T22" fmla="*/ 0 h 252"/>
                <a:gd name="T23" fmla="*/ 139 w 139"/>
                <a:gd name="T24" fmla="*/ 252 h 2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9" h="252">
                  <a:moveTo>
                    <a:pt x="20" y="252"/>
                  </a:moveTo>
                  <a:lnTo>
                    <a:pt x="139" y="108"/>
                  </a:lnTo>
                  <a:lnTo>
                    <a:pt x="106" y="69"/>
                  </a:lnTo>
                  <a:lnTo>
                    <a:pt x="76" y="24"/>
                  </a:lnTo>
                  <a:lnTo>
                    <a:pt x="52" y="0"/>
                  </a:lnTo>
                  <a:lnTo>
                    <a:pt x="0" y="76"/>
                  </a:lnTo>
                  <a:lnTo>
                    <a:pt x="20" y="252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372" name="Freeform 31"/>
            <p:cNvSpPr>
              <a:spLocks/>
            </p:cNvSpPr>
            <p:nvPr/>
          </p:nvSpPr>
          <p:spPr bwMode="auto">
            <a:xfrm>
              <a:off x="2314575" y="6235700"/>
              <a:ext cx="263525" cy="331788"/>
            </a:xfrm>
            <a:custGeom>
              <a:avLst/>
              <a:gdLst>
                <a:gd name="T0" fmla="*/ 136088437 w 166"/>
                <a:gd name="T1" fmla="*/ 526714288 h 209"/>
                <a:gd name="T2" fmla="*/ 418345982 w 166"/>
                <a:gd name="T3" fmla="*/ 60483848 h 209"/>
                <a:gd name="T4" fmla="*/ 327620291 w 166"/>
                <a:gd name="T5" fmla="*/ 0 h 209"/>
                <a:gd name="T6" fmla="*/ 0 w 166"/>
                <a:gd name="T7" fmla="*/ 360383675 h 209"/>
                <a:gd name="T8" fmla="*/ 136088437 w 166"/>
                <a:gd name="T9" fmla="*/ 526714288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"/>
                <a:gd name="T16" fmla="*/ 0 h 209"/>
                <a:gd name="T17" fmla="*/ 166 w 166"/>
                <a:gd name="T18" fmla="*/ 209 h 2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" h="209">
                  <a:moveTo>
                    <a:pt x="54" y="209"/>
                  </a:moveTo>
                  <a:lnTo>
                    <a:pt x="166" y="24"/>
                  </a:lnTo>
                  <a:lnTo>
                    <a:pt x="130" y="0"/>
                  </a:lnTo>
                  <a:lnTo>
                    <a:pt x="0" y="143"/>
                  </a:lnTo>
                  <a:lnTo>
                    <a:pt x="54" y="209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373" name="Freeform 34"/>
            <p:cNvSpPr>
              <a:spLocks/>
            </p:cNvSpPr>
            <p:nvPr/>
          </p:nvSpPr>
          <p:spPr bwMode="auto">
            <a:xfrm>
              <a:off x="1538288" y="6886575"/>
              <a:ext cx="152400" cy="276225"/>
            </a:xfrm>
            <a:custGeom>
              <a:avLst/>
              <a:gdLst>
                <a:gd name="T0" fmla="*/ 0 w 96"/>
                <a:gd name="T1" fmla="*/ 393144336 h 174"/>
                <a:gd name="T2" fmla="*/ 189012502 w 96"/>
                <a:gd name="T3" fmla="*/ 0 h 174"/>
                <a:gd name="T4" fmla="*/ 241935022 w 96"/>
                <a:gd name="T5" fmla="*/ 75604686 h 174"/>
                <a:gd name="T6" fmla="*/ 68043428 w 96"/>
                <a:gd name="T7" fmla="*/ 438507232 h 174"/>
                <a:gd name="T8" fmla="*/ 0 w 96"/>
                <a:gd name="T9" fmla="*/ 393144336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74"/>
                <a:gd name="T17" fmla="*/ 96 w 96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74">
                  <a:moveTo>
                    <a:pt x="0" y="156"/>
                  </a:moveTo>
                  <a:lnTo>
                    <a:pt x="75" y="0"/>
                  </a:lnTo>
                  <a:lnTo>
                    <a:pt x="96" y="30"/>
                  </a:lnTo>
                  <a:lnTo>
                    <a:pt x="27" y="174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374" name="Freeform 35"/>
            <p:cNvSpPr>
              <a:spLocks/>
            </p:cNvSpPr>
            <p:nvPr/>
          </p:nvSpPr>
          <p:spPr bwMode="auto">
            <a:xfrm>
              <a:off x="1809750" y="6024563"/>
              <a:ext cx="361950" cy="557212"/>
            </a:xfrm>
            <a:custGeom>
              <a:avLst/>
              <a:gdLst>
                <a:gd name="T0" fmla="*/ 52924086 w 228"/>
                <a:gd name="T1" fmla="*/ 884573345 h 351"/>
                <a:gd name="T2" fmla="*/ 0 w 228"/>
                <a:gd name="T3" fmla="*/ 725804295 h 351"/>
                <a:gd name="T4" fmla="*/ 559474736 w 228"/>
                <a:gd name="T5" fmla="*/ 0 h 351"/>
                <a:gd name="T6" fmla="*/ 574595670 w 228"/>
                <a:gd name="T7" fmla="*/ 166330155 h 351"/>
                <a:gd name="T8" fmla="*/ 52924086 w 228"/>
                <a:gd name="T9" fmla="*/ 884573345 h 3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8"/>
                <a:gd name="T16" fmla="*/ 0 h 351"/>
                <a:gd name="T17" fmla="*/ 228 w 228"/>
                <a:gd name="T18" fmla="*/ 351 h 3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8" h="351">
                  <a:moveTo>
                    <a:pt x="21" y="351"/>
                  </a:moveTo>
                  <a:lnTo>
                    <a:pt x="0" y="288"/>
                  </a:lnTo>
                  <a:lnTo>
                    <a:pt x="222" y="0"/>
                  </a:lnTo>
                  <a:lnTo>
                    <a:pt x="228" y="66"/>
                  </a:lnTo>
                  <a:lnTo>
                    <a:pt x="21" y="351"/>
                  </a:ln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375" name="Freeform 36"/>
            <p:cNvSpPr>
              <a:spLocks/>
            </p:cNvSpPr>
            <p:nvPr/>
          </p:nvSpPr>
          <p:spPr bwMode="auto">
            <a:xfrm>
              <a:off x="2147888" y="5624513"/>
              <a:ext cx="185737" cy="238125"/>
            </a:xfrm>
            <a:custGeom>
              <a:avLst/>
              <a:gdLst>
                <a:gd name="T0" fmla="*/ 7559656 w 117"/>
                <a:gd name="T1" fmla="*/ 378023383 h 150"/>
                <a:gd name="T2" fmla="*/ 294856716 w 117"/>
                <a:gd name="T3" fmla="*/ 0 h 150"/>
                <a:gd name="T4" fmla="*/ 219252252 w 117"/>
                <a:gd name="T5" fmla="*/ 0 h 150"/>
                <a:gd name="T6" fmla="*/ 0 w 117"/>
                <a:gd name="T7" fmla="*/ 302418726 h 150"/>
                <a:gd name="T8" fmla="*/ 7559656 w 117"/>
                <a:gd name="T9" fmla="*/ 378023383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150"/>
                <a:gd name="T17" fmla="*/ 117 w 117"/>
                <a:gd name="T18" fmla="*/ 150 h 1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150">
                  <a:moveTo>
                    <a:pt x="3" y="150"/>
                  </a:moveTo>
                  <a:lnTo>
                    <a:pt x="117" y="0"/>
                  </a:lnTo>
                  <a:lnTo>
                    <a:pt x="87" y="0"/>
                  </a:lnTo>
                  <a:lnTo>
                    <a:pt x="0" y="120"/>
                  </a:lnTo>
                  <a:lnTo>
                    <a:pt x="3" y="150"/>
                  </a:ln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376" name="Freeform 37"/>
            <p:cNvSpPr>
              <a:spLocks/>
            </p:cNvSpPr>
            <p:nvPr/>
          </p:nvSpPr>
          <p:spPr bwMode="auto">
            <a:xfrm>
              <a:off x="2386013" y="5024438"/>
              <a:ext cx="238125" cy="500062"/>
            </a:xfrm>
            <a:custGeom>
              <a:avLst/>
              <a:gdLst>
                <a:gd name="T0" fmla="*/ 362902452 w 150"/>
                <a:gd name="T1" fmla="*/ 0 h 315"/>
                <a:gd name="T2" fmla="*/ 22682197 w 150"/>
                <a:gd name="T3" fmla="*/ 657759273 h 315"/>
                <a:gd name="T4" fmla="*/ 0 w 150"/>
                <a:gd name="T5" fmla="*/ 710683275 h 315"/>
                <a:gd name="T6" fmla="*/ 0 w 150"/>
                <a:gd name="T7" fmla="*/ 793847522 h 315"/>
                <a:gd name="T8" fmla="*/ 60483750 w 150"/>
                <a:gd name="T9" fmla="*/ 771166941 h 315"/>
                <a:gd name="T10" fmla="*/ 151209363 w 150"/>
                <a:gd name="T11" fmla="*/ 688001106 h 315"/>
                <a:gd name="T12" fmla="*/ 378023383 w 150"/>
                <a:gd name="T13" fmla="*/ 105846465 h 315"/>
                <a:gd name="T14" fmla="*/ 362902452 w 150"/>
                <a:gd name="T15" fmla="*/ 0 h 3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0"/>
                <a:gd name="T25" fmla="*/ 0 h 315"/>
                <a:gd name="T26" fmla="*/ 150 w 150"/>
                <a:gd name="T27" fmla="*/ 315 h 3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0" h="315">
                  <a:moveTo>
                    <a:pt x="144" y="0"/>
                  </a:moveTo>
                  <a:lnTo>
                    <a:pt x="9" y="261"/>
                  </a:lnTo>
                  <a:lnTo>
                    <a:pt x="0" y="282"/>
                  </a:lnTo>
                  <a:lnTo>
                    <a:pt x="0" y="315"/>
                  </a:lnTo>
                  <a:lnTo>
                    <a:pt x="24" y="306"/>
                  </a:lnTo>
                  <a:lnTo>
                    <a:pt x="60" y="273"/>
                  </a:lnTo>
                  <a:lnTo>
                    <a:pt x="150" y="42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377" name="Freeform 38"/>
            <p:cNvSpPr>
              <a:spLocks/>
            </p:cNvSpPr>
            <p:nvPr/>
          </p:nvSpPr>
          <p:spPr bwMode="auto">
            <a:xfrm>
              <a:off x="2609850" y="4710113"/>
              <a:ext cx="166688" cy="309562"/>
            </a:xfrm>
            <a:custGeom>
              <a:avLst/>
              <a:gdLst>
                <a:gd name="T0" fmla="*/ 0 w 105"/>
                <a:gd name="T1" fmla="*/ 385582468 h 195"/>
                <a:gd name="T2" fmla="*/ 226814776 w 105"/>
                <a:gd name="T3" fmla="*/ 0 h 195"/>
                <a:gd name="T4" fmla="*/ 264618016 w 105"/>
                <a:gd name="T5" fmla="*/ 68043319 h 195"/>
                <a:gd name="T6" fmla="*/ 68045222 w 105"/>
                <a:gd name="T7" fmla="*/ 423385632 h 195"/>
                <a:gd name="T8" fmla="*/ 15120985 w 105"/>
                <a:gd name="T9" fmla="*/ 491428926 h 195"/>
                <a:gd name="T10" fmla="*/ 0 w 105"/>
                <a:gd name="T11" fmla="*/ 385582468 h 1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5"/>
                <a:gd name="T19" fmla="*/ 0 h 195"/>
                <a:gd name="T20" fmla="*/ 105 w 105"/>
                <a:gd name="T21" fmla="*/ 195 h 1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5" h="195">
                  <a:moveTo>
                    <a:pt x="0" y="153"/>
                  </a:moveTo>
                  <a:lnTo>
                    <a:pt x="90" y="0"/>
                  </a:lnTo>
                  <a:lnTo>
                    <a:pt x="105" y="27"/>
                  </a:lnTo>
                  <a:lnTo>
                    <a:pt x="27" y="168"/>
                  </a:lnTo>
                  <a:lnTo>
                    <a:pt x="6" y="195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378" name="Freeform 39"/>
            <p:cNvSpPr>
              <a:spLocks/>
            </p:cNvSpPr>
            <p:nvPr/>
          </p:nvSpPr>
          <p:spPr bwMode="auto">
            <a:xfrm>
              <a:off x="2562225" y="4591050"/>
              <a:ext cx="142875" cy="257175"/>
            </a:xfrm>
            <a:custGeom>
              <a:avLst/>
              <a:gdLst>
                <a:gd name="T0" fmla="*/ 173891566 w 90"/>
                <a:gd name="T1" fmla="*/ 0 h 162"/>
                <a:gd name="T2" fmla="*/ 0 w 90"/>
                <a:gd name="T3" fmla="*/ 317539667 h 162"/>
                <a:gd name="T4" fmla="*/ 45362810 w 90"/>
                <a:gd name="T5" fmla="*/ 408265258 h 162"/>
                <a:gd name="T6" fmla="*/ 226814085 w 90"/>
                <a:gd name="T7" fmla="*/ 83165943 h 162"/>
                <a:gd name="T8" fmla="*/ 173891566 w 90"/>
                <a:gd name="T9" fmla="*/ 0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62"/>
                <a:gd name="T17" fmla="*/ 90 w 90"/>
                <a:gd name="T18" fmla="*/ 162 h 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62">
                  <a:moveTo>
                    <a:pt x="69" y="0"/>
                  </a:moveTo>
                  <a:lnTo>
                    <a:pt x="0" y="126"/>
                  </a:lnTo>
                  <a:lnTo>
                    <a:pt x="18" y="162"/>
                  </a:lnTo>
                  <a:lnTo>
                    <a:pt x="90" y="3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379" name="Freeform 40"/>
            <p:cNvSpPr>
              <a:spLocks/>
            </p:cNvSpPr>
            <p:nvPr/>
          </p:nvSpPr>
          <p:spPr bwMode="auto">
            <a:xfrm>
              <a:off x="2043113" y="4267200"/>
              <a:ext cx="428625" cy="657225"/>
            </a:xfrm>
            <a:custGeom>
              <a:avLst/>
              <a:gdLst>
                <a:gd name="T0" fmla="*/ 15120937 w 270"/>
                <a:gd name="T1" fmla="*/ 1043344777 h 414"/>
                <a:gd name="T2" fmla="*/ 680442078 w 270"/>
                <a:gd name="T3" fmla="*/ 105846581 h 414"/>
                <a:gd name="T4" fmla="*/ 650200217 w 270"/>
                <a:gd name="T5" fmla="*/ 0 h 414"/>
                <a:gd name="T6" fmla="*/ 0 w 270"/>
                <a:gd name="T7" fmla="*/ 945059506 h 414"/>
                <a:gd name="T8" fmla="*/ 15120937 w 270"/>
                <a:gd name="T9" fmla="*/ 1043344777 h 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0"/>
                <a:gd name="T16" fmla="*/ 0 h 414"/>
                <a:gd name="T17" fmla="*/ 270 w 270"/>
                <a:gd name="T18" fmla="*/ 414 h 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0" h="414">
                  <a:moveTo>
                    <a:pt x="6" y="414"/>
                  </a:moveTo>
                  <a:lnTo>
                    <a:pt x="270" y="42"/>
                  </a:lnTo>
                  <a:lnTo>
                    <a:pt x="258" y="0"/>
                  </a:lnTo>
                  <a:lnTo>
                    <a:pt x="0" y="375"/>
                  </a:lnTo>
                  <a:lnTo>
                    <a:pt x="6" y="414"/>
                  </a:ln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380" name="Freeform 41"/>
            <p:cNvSpPr>
              <a:spLocks/>
            </p:cNvSpPr>
            <p:nvPr/>
          </p:nvSpPr>
          <p:spPr bwMode="auto">
            <a:xfrm>
              <a:off x="2586038" y="4157663"/>
              <a:ext cx="261937" cy="352425"/>
            </a:xfrm>
            <a:custGeom>
              <a:avLst/>
              <a:gdLst>
                <a:gd name="T0" fmla="*/ 45362722 w 165"/>
                <a:gd name="T1" fmla="*/ 559474732 h 222"/>
                <a:gd name="T2" fmla="*/ 415824139 w 165"/>
                <a:gd name="T3" fmla="*/ 37801552 h 222"/>
                <a:gd name="T4" fmla="*/ 385582333 w 165"/>
                <a:gd name="T5" fmla="*/ 0 h 222"/>
                <a:gd name="T6" fmla="*/ 0 w 165"/>
                <a:gd name="T7" fmla="*/ 491431326 h 222"/>
                <a:gd name="T8" fmla="*/ 45362722 w 165"/>
                <a:gd name="T9" fmla="*/ 559474732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222"/>
                <a:gd name="T17" fmla="*/ 165 w 165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222">
                  <a:moveTo>
                    <a:pt x="18" y="222"/>
                  </a:moveTo>
                  <a:lnTo>
                    <a:pt x="165" y="15"/>
                  </a:lnTo>
                  <a:lnTo>
                    <a:pt x="153" y="0"/>
                  </a:lnTo>
                  <a:lnTo>
                    <a:pt x="0" y="195"/>
                  </a:lnTo>
                  <a:lnTo>
                    <a:pt x="18" y="222"/>
                  </a:ln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381" name="Freeform 44"/>
            <p:cNvSpPr>
              <a:spLocks/>
            </p:cNvSpPr>
            <p:nvPr/>
          </p:nvSpPr>
          <p:spPr bwMode="auto">
            <a:xfrm>
              <a:off x="590550" y="7073900"/>
              <a:ext cx="1123950" cy="2235200"/>
            </a:xfrm>
            <a:custGeom>
              <a:avLst/>
              <a:gdLst>
                <a:gd name="T0" fmla="*/ 0 w 708"/>
                <a:gd name="T1" fmla="*/ 2147483647 h 1408"/>
                <a:gd name="T2" fmla="*/ 383063717 w 708"/>
                <a:gd name="T3" fmla="*/ 2147483647 h 1408"/>
                <a:gd name="T4" fmla="*/ 614918111 w 708"/>
                <a:gd name="T5" fmla="*/ 1945560744 h 1408"/>
                <a:gd name="T6" fmla="*/ 756046813 w 708"/>
                <a:gd name="T7" fmla="*/ 1370964921 h 1408"/>
                <a:gd name="T8" fmla="*/ 987901306 w 708"/>
                <a:gd name="T9" fmla="*/ 665321218 h 1408"/>
                <a:gd name="T10" fmla="*/ 1108868765 w 708"/>
                <a:gd name="T11" fmla="*/ 352821852 h 1408"/>
                <a:gd name="T12" fmla="*/ 1350803681 w 708"/>
                <a:gd name="T13" fmla="*/ 0 h 1408"/>
                <a:gd name="T14" fmla="*/ 1784270803 w 708"/>
                <a:gd name="T15" fmla="*/ 292338123 h 1408"/>
                <a:gd name="T16" fmla="*/ 1663302948 w 708"/>
                <a:gd name="T17" fmla="*/ 514111895 h 1408"/>
                <a:gd name="T18" fmla="*/ 1552416112 w 708"/>
                <a:gd name="T19" fmla="*/ 917336954 h 1408"/>
                <a:gd name="T20" fmla="*/ 1461690518 w 708"/>
                <a:gd name="T21" fmla="*/ 1108868762 h 1408"/>
                <a:gd name="T22" fmla="*/ 1310481195 w 708"/>
                <a:gd name="T23" fmla="*/ 1643141702 h 1408"/>
                <a:gd name="T24" fmla="*/ 1088707521 w 708"/>
                <a:gd name="T25" fmla="*/ 2086689445 h 1408"/>
                <a:gd name="T26" fmla="*/ 947578820 w 708"/>
                <a:gd name="T27" fmla="*/ 2147483647 h 1408"/>
                <a:gd name="T28" fmla="*/ 745966191 w 708"/>
                <a:gd name="T29" fmla="*/ 2147483647 h 1408"/>
                <a:gd name="T30" fmla="*/ 614918111 w 708"/>
                <a:gd name="T31" fmla="*/ 2147483647 h 1408"/>
                <a:gd name="T32" fmla="*/ 536792501 w 708"/>
                <a:gd name="T33" fmla="*/ 2147483647 h 1408"/>
                <a:gd name="T34" fmla="*/ 0 w 708"/>
                <a:gd name="T35" fmla="*/ 2147483647 h 14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08"/>
                <a:gd name="T55" fmla="*/ 0 h 1408"/>
                <a:gd name="T56" fmla="*/ 708 w 708"/>
                <a:gd name="T57" fmla="*/ 1408 h 14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08" h="1408">
                  <a:moveTo>
                    <a:pt x="0" y="1408"/>
                  </a:moveTo>
                  <a:lnTo>
                    <a:pt x="152" y="1016"/>
                  </a:lnTo>
                  <a:lnTo>
                    <a:pt x="244" y="772"/>
                  </a:lnTo>
                  <a:lnTo>
                    <a:pt x="300" y="544"/>
                  </a:lnTo>
                  <a:lnTo>
                    <a:pt x="392" y="264"/>
                  </a:lnTo>
                  <a:lnTo>
                    <a:pt x="440" y="140"/>
                  </a:lnTo>
                  <a:lnTo>
                    <a:pt x="536" y="0"/>
                  </a:lnTo>
                  <a:lnTo>
                    <a:pt x="708" y="116"/>
                  </a:lnTo>
                  <a:lnTo>
                    <a:pt x="660" y="204"/>
                  </a:lnTo>
                  <a:lnTo>
                    <a:pt x="616" y="364"/>
                  </a:lnTo>
                  <a:lnTo>
                    <a:pt x="580" y="440"/>
                  </a:lnTo>
                  <a:lnTo>
                    <a:pt x="520" y="652"/>
                  </a:lnTo>
                  <a:lnTo>
                    <a:pt x="432" y="828"/>
                  </a:lnTo>
                  <a:lnTo>
                    <a:pt x="376" y="928"/>
                  </a:lnTo>
                  <a:lnTo>
                    <a:pt x="296" y="1152"/>
                  </a:lnTo>
                  <a:lnTo>
                    <a:pt x="244" y="1336"/>
                  </a:lnTo>
                  <a:lnTo>
                    <a:pt x="213" y="1403"/>
                  </a:lnTo>
                  <a:lnTo>
                    <a:pt x="0" y="1408"/>
                  </a:lnTo>
                  <a:close/>
                </a:path>
              </a:pathLst>
            </a:custGeom>
            <a:solidFill>
              <a:srgbClr val="CC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382" name="Freeform 45"/>
            <p:cNvSpPr>
              <a:spLocks/>
            </p:cNvSpPr>
            <p:nvPr/>
          </p:nvSpPr>
          <p:spPr bwMode="auto">
            <a:xfrm>
              <a:off x="1879600" y="7734300"/>
              <a:ext cx="463550" cy="514350"/>
            </a:xfrm>
            <a:custGeom>
              <a:avLst/>
              <a:gdLst>
                <a:gd name="T0" fmla="*/ 0 w 292"/>
                <a:gd name="T1" fmla="*/ 816530516 h 324"/>
                <a:gd name="T2" fmla="*/ 735885516 w 292"/>
                <a:gd name="T3" fmla="*/ 171370610 h 324"/>
                <a:gd name="T4" fmla="*/ 725804895 w 292"/>
                <a:gd name="T5" fmla="*/ 0 h 324"/>
                <a:gd name="T6" fmla="*/ 332660585 w 292"/>
                <a:gd name="T7" fmla="*/ 332660599 h 324"/>
                <a:gd name="T8" fmla="*/ 0 w 292"/>
                <a:gd name="T9" fmla="*/ 816530516 h 3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324"/>
                <a:gd name="T17" fmla="*/ 292 w 292"/>
                <a:gd name="T18" fmla="*/ 324 h 3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324">
                  <a:moveTo>
                    <a:pt x="0" y="324"/>
                  </a:moveTo>
                  <a:lnTo>
                    <a:pt x="292" y="68"/>
                  </a:lnTo>
                  <a:lnTo>
                    <a:pt x="288" y="0"/>
                  </a:lnTo>
                  <a:lnTo>
                    <a:pt x="132" y="132"/>
                  </a:lnTo>
                  <a:lnTo>
                    <a:pt x="0" y="324"/>
                  </a:lnTo>
                  <a:close/>
                </a:path>
              </a:pathLst>
            </a:custGeom>
            <a:solidFill>
              <a:srgbClr val="CC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383" name="Freeform 46"/>
            <p:cNvSpPr>
              <a:spLocks/>
            </p:cNvSpPr>
            <p:nvPr/>
          </p:nvSpPr>
          <p:spPr bwMode="auto">
            <a:xfrm>
              <a:off x="1295400" y="6635750"/>
              <a:ext cx="279400" cy="425450"/>
            </a:xfrm>
            <a:custGeom>
              <a:avLst/>
              <a:gdLst>
                <a:gd name="T0" fmla="*/ 221773772 w 176"/>
                <a:gd name="T1" fmla="*/ 675401766 h 268"/>
                <a:gd name="T2" fmla="*/ 443547545 w 176"/>
                <a:gd name="T3" fmla="*/ 262096230 h 268"/>
                <a:gd name="T4" fmla="*/ 241935015 w 176"/>
                <a:gd name="T5" fmla="*/ 0 h 268"/>
                <a:gd name="T6" fmla="*/ 0 w 176"/>
                <a:gd name="T7" fmla="*/ 534273080 h 268"/>
                <a:gd name="T8" fmla="*/ 221773772 w 176"/>
                <a:gd name="T9" fmla="*/ 675401766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6"/>
                <a:gd name="T16" fmla="*/ 0 h 268"/>
                <a:gd name="T17" fmla="*/ 176 w 176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6" h="268">
                  <a:moveTo>
                    <a:pt x="88" y="268"/>
                  </a:moveTo>
                  <a:lnTo>
                    <a:pt x="176" y="104"/>
                  </a:lnTo>
                  <a:lnTo>
                    <a:pt x="96" y="0"/>
                  </a:lnTo>
                  <a:lnTo>
                    <a:pt x="0" y="212"/>
                  </a:lnTo>
                  <a:lnTo>
                    <a:pt x="88" y="268"/>
                  </a:lnTo>
                  <a:close/>
                </a:path>
              </a:pathLst>
            </a:custGeom>
            <a:solidFill>
              <a:srgbClr val="CC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384" name="Freeform 47"/>
            <p:cNvSpPr>
              <a:spLocks/>
            </p:cNvSpPr>
            <p:nvPr/>
          </p:nvSpPr>
          <p:spPr bwMode="auto">
            <a:xfrm>
              <a:off x="1371600" y="6254750"/>
              <a:ext cx="336550" cy="539750"/>
            </a:xfrm>
            <a:custGeom>
              <a:avLst/>
              <a:gdLst>
                <a:gd name="T0" fmla="*/ 332660628 w 212"/>
                <a:gd name="T1" fmla="*/ 856853214 h 340"/>
                <a:gd name="T2" fmla="*/ 534273170 w 212"/>
                <a:gd name="T3" fmla="*/ 554434374 h 340"/>
                <a:gd name="T4" fmla="*/ 221773785 w 212"/>
                <a:gd name="T5" fmla="*/ 0 h 340"/>
                <a:gd name="T6" fmla="*/ 0 w 212"/>
                <a:gd name="T7" fmla="*/ 458668471 h 340"/>
                <a:gd name="T8" fmla="*/ 332660628 w 212"/>
                <a:gd name="T9" fmla="*/ 856853214 h 3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340"/>
                <a:gd name="T17" fmla="*/ 212 w 212"/>
                <a:gd name="T18" fmla="*/ 340 h 3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340">
                  <a:moveTo>
                    <a:pt x="132" y="340"/>
                  </a:moveTo>
                  <a:lnTo>
                    <a:pt x="212" y="220"/>
                  </a:lnTo>
                  <a:lnTo>
                    <a:pt x="88" y="0"/>
                  </a:lnTo>
                  <a:lnTo>
                    <a:pt x="0" y="182"/>
                  </a:lnTo>
                  <a:lnTo>
                    <a:pt x="132" y="340"/>
                  </a:lnTo>
                  <a:close/>
                </a:path>
              </a:pathLst>
            </a:custGeom>
            <a:solidFill>
              <a:srgbClr val="CC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385" name="Freeform 48"/>
            <p:cNvSpPr>
              <a:spLocks/>
            </p:cNvSpPr>
            <p:nvPr/>
          </p:nvSpPr>
          <p:spPr bwMode="auto">
            <a:xfrm>
              <a:off x="2279650" y="6718300"/>
              <a:ext cx="292100" cy="495300"/>
            </a:xfrm>
            <a:custGeom>
              <a:avLst/>
              <a:gdLst>
                <a:gd name="T0" fmla="*/ 20161250 w 184"/>
                <a:gd name="T1" fmla="*/ 786288641 h 312"/>
                <a:gd name="T2" fmla="*/ 463708795 w 184"/>
                <a:gd name="T3" fmla="*/ 161289987 h 312"/>
                <a:gd name="T4" fmla="*/ 342741236 w 184"/>
                <a:gd name="T5" fmla="*/ 0 h 312"/>
                <a:gd name="T6" fmla="*/ 0 w 184"/>
                <a:gd name="T7" fmla="*/ 534273114 h 312"/>
                <a:gd name="T8" fmla="*/ 20161250 w 184"/>
                <a:gd name="T9" fmla="*/ 786288641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"/>
                <a:gd name="T16" fmla="*/ 0 h 312"/>
                <a:gd name="T17" fmla="*/ 184 w 184"/>
                <a:gd name="T18" fmla="*/ 312 h 3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" h="312">
                  <a:moveTo>
                    <a:pt x="8" y="312"/>
                  </a:moveTo>
                  <a:lnTo>
                    <a:pt x="184" y="64"/>
                  </a:lnTo>
                  <a:lnTo>
                    <a:pt x="136" y="0"/>
                  </a:lnTo>
                  <a:lnTo>
                    <a:pt x="0" y="212"/>
                  </a:lnTo>
                  <a:lnTo>
                    <a:pt x="8" y="312"/>
                  </a:lnTo>
                  <a:close/>
                </a:path>
              </a:pathLst>
            </a:custGeom>
            <a:solidFill>
              <a:srgbClr val="CC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386" name="Freeform 50"/>
            <p:cNvSpPr>
              <a:spLocks/>
            </p:cNvSpPr>
            <p:nvPr/>
          </p:nvSpPr>
          <p:spPr bwMode="auto">
            <a:xfrm>
              <a:off x="422275" y="3095625"/>
              <a:ext cx="342900" cy="625475"/>
            </a:xfrm>
            <a:custGeom>
              <a:avLst/>
              <a:gdLst>
                <a:gd name="T0" fmla="*/ 0 w 216"/>
                <a:gd name="T1" fmla="*/ 791329016 h 394"/>
                <a:gd name="T2" fmla="*/ 448587884 w 216"/>
                <a:gd name="T3" fmla="*/ 0 h 394"/>
                <a:gd name="T4" fmla="*/ 544353795 w 216"/>
                <a:gd name="T5" fmla="*/ 186491554 h 394"/>
                <a:gd name="T6" fmla="*/ 141128760 w 216"/>
                <a:gd name="T7" fmla="*/ 992941652 h 394"/>
                <a:gd name="T8" fmla="*/ 0 w 216"/>
                <a:gd name="T9" fmla="*/ 791329016 h 3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394"/>
                <a:gd name="T17" fmla="*/ 216 w 216"/>
                <a:gd name="T18" fmla="*/ 394 h 3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394">
                  <a:moveTo>
                    <a:pt x="0" y="314"/>
                  </a:moveTo>
                  <a:lnTo>
                    <a:pt x="178" y="0"/>
                  </a:lnTo>
                  <a:lnTo>
                    <a:pt x="216" y="74"/>
                  </a:lnTo>
                  <a:lnTo>
                    <a:pt x="56" y="394"/>
                  </a:lnTo>
                  <a:lnTo>
                    <a:pt x="0" y="314"/>
                  </a:lnTo>
                  <a:close/>
                </a:path>
              </a:pathLst>
            </a:cu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387" name="Freeform 51"/>
            <p:cNvSpPr>
              <a:spLocks/>
            </p:cNvSpPr>
            <p:nvPr/>
          </p:nvSpPr>
          <p:spPr bwMode="auto">
            <a:xfrm>
              <a:off x="685800" y="3486150"/>
              <a:ext cx="508000" cy="847725"/>
            </a:xfrm>
            <a:custGeom>
              <a:avLst/>
              <a:gdLst>
                <a:gd name="T0" fmla="*/ 0 w 320"/>
                <a:gd name="T1" fmla="*/ 675401765 h 534"/>
                <a:gd name="T2" fmla="*/ 408265256 w 320"/>
                <a:gd name="T3" fmla="*/ 0 h 534"/>
                <a:gd name="T4" fmla="*/ 806449891 w 320"/>
                <a:gd name="T5" fmla="*/ 776207969 h 534"/>
                <a:gd name="T6" fmla="*/ 370463720 w 320"/>
                <a:gd name="T7" fmla="*/ 1345763219 h 534"/>
                <a:gd name="T8" fmla="*/ 120967503 w 320"/>
                <a:gd name="T9" fmla="*/ 917336852 h 534"/>
                <a:gd name="T10" fmla="*/ 0 w 320"/>
                <a:gd name="T11" fmla="*/ 675401765 h 5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0"/>
                <a:gd name="T19" fmla="*/ 0 h 534"/>
                <a:gd name="T20" fmla="*/ 320 w 320"/>
                <a:gd name="T21" fmla="*/ 534 h 5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0" h="534">
                  <a:moveTo>
                    <a:pt x="0" y="268"/>
                  </a:moveTo>
                  <a:lnTo>
                    <a:pt x="162" y="0"/>
                  </a:lnTo>
                  <a:lnTo>
                    <a:pt x="320" y="308"/>
                  </a:lnTo>
                  <a:lnTo>
                    <a:pt x="147" y="534"/>
                  </a:lnTo>
                  <a:lnTo>
                    <a:pt x="48" y="364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388" name="Freeform 52"/>
            <p:cNvSpPr>
              <a:spLocks/>
            </p:cNvSpPr>
            <p:nvPr/>
          </p:nvSpPr>
          <p:spPr bwMode="auto">
            <a:xfrm>
              <a:off x="1041400" y="4191000"/>
              <a:ext cx="552450" cy="990600"/>
            </a:xfrm>
            <a:custGeom>
              <a:avLst/>
              <a:gdLst>
                <a:gd name="T0" fmla="*/ 0 w 348"/>
                <a:gd name="T1" fmla="*/ 645159946 h 624"/>
                <a:gd name="T2" fmla="*/ 463708786 w 348"/>
                <a:gd name="T3" fmla="*/ 0 h 624"/>
                <a:gd name="T4" fmla="*/ 766127430 w 348"/>
                <a:gd name="T5" fmla="*/ 846772566 h 624"/>
                <a:gd name="T6" fmla="*/ 877014464 w 348"/>
                <a:gd name="T7" fmla="*/ 1038304366 h 624"/>
                <a:gd name="T8" fmla="*/ 705643701 w 348"/>
                <a:gd name="T9" fmla="*/ 1290319892 h 624"/>
                <a:gd name="T10" fmla="*/ 514111893 w 348"/>
                <a:gd name="T11" fmla="*/ 1522174176 h 624"/>
                <a:gd name="T12" fmla="*/ 473789407 w 348"/>
                <a:gd name="T13" fmla="*/ 1572577282 h 624"/>
                <a:gd name="T14" fmla="*/ 372983093 w 348"/>
                <a:gd name="T15" fmla="*/ 1320561755 h 624"/>
                <a:gd name="T16" fmla="*/ 0 w 348"/>
                <a:gd name="T17" fmla="*/ 645159946 h 6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8"/>
                <a:gd name="T28" fmla="*/ 0 h 624"/>
                <a:gd name="T29" fmla="*/ 348 w 348"/>
                <a:gd name="T30" fmla="*/ 624 h 6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8" h="624">
                  <a:moveTo>
                    <a:pt x="0" y="256"/>
                  </a:moveTo>
                  <a:lnTo>
                    <a:pt x="184" y="0"/>
                  </a:lnTo>
                  <a:lnTo>
                    <a:pt x="304" y="336"/>
                  </a:lnTo>
                  <a:lnTo>
                    <a:pt x="348" y="412"/>
                  </a:lnTo>
                  <a:lnTo>
                    <a:pt x="280" y="512"/>
                  </a:lnTo>
                  <a:lnTo>
                    <a:pt x="204" y="604"/>
                  </a:lnTo>
                  <a:lnTo>
                    <a:pt x="188" y="624"/>
                  </a:lnTo>
                  <a:lnTo>
                    <a:pt x="148" y="524"/>
                  </a:lnTo>
                  <a:lnTo>
                    <a:pt x="0" y="256"/>
                  </a:lnTo>
                  <a:close/>
                </a:path>
              </a:pathLst>
            </a:cu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389" name="Freeform 53"/>
            <p:cNvSpPr>
              <a:spLocks/>
            </p:cNvSpPr>
            <p:nvPr/>
          </p:nvSpPr>
          <p:spPr bwMode="auto">
            <a:xfrm>
              <a:off x="2857500" y="685800"/>
              <a:ext cx="736600" cy="863600"/>
            </a:xfrm>
            <a:custGeom>
              <a:avLst/>
              <a:gdLst>
                <a:gd name="T0" fmla="*/ 0 w 464"/>
                <a:gd name="T1" fmla="*/ 1370964782 h 544"/>
                <a:gd name="T2" fmla="*/ 947578898 w 464"/>
                <a:gd name="T3" fmla="*/ 0 h 544"/>
                <a:gd name="T4" fmla="*/ 1169352589 w 464"/>
                <a:gd name="T5" fmla="*/ 20161247 h 544"/>
                <a:gd name="T6" fmla="*/ 302418770 w 464"/>
                <a:gd name="T7" fmla="*/ 1350803541 h 544"/>
                <a:gd name="T8" fmla="*/ 0 w 464"/>
                <a:gd name="T9" fmla="*/ 1370964782 h 5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544"/>
                <a:gd name="T17" fmla="*/ 464 w 464"/>
                <a:gd name="T18" fmla="*/ 544 h 5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544">
                  <a:moveTo>
                    <a:pt x="0" y="544"/>
                  </a:moveTo>
                  <a:lnTo>
                    <a:pt x="376" y="0"/>
                  </a:lnTo>
                  <a:lnTo>
                    <a:pt x="464" y="8"/>
                  </a:lnTo>
                  <a:lnTo>
                    <a:pt x="120" y="536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390" name="Freeform 54"/>
            <p:cNvSpPr>
              <a:spLocks/>
            </p:cNvSpPr>
            <p:nvPr/>
          </p:nvSpPr>
          <p:spPr bwMode="auto">
            <a:xfrm>
              <a:off x="2641600" y="1549400"/>
              <a:ext cx="571500" cy="596900"/>
            </a:xfrm>
            <a:custGeom>
              <a:avLst/>
              <a:gdLst>
                <a:gd name="T0" fmla="*/ 604837493 w 360"/>
                <a:gd name="T1" fmla="*/ 0 h 376"/>
                <a:gd name="T2" fmla="*/ 907256339 w 360"/>
                <a:gd name="T3" fmla="*/ 0 h 376"/>
                <a:gd name="T4" fmla="*/ 221773774 w 360"/>
                <a:gd name="T5" fmla="*/ 947578839 h 376"/>
                <a:gd name="T6" fmla="*/ 0 w 360"/>
                <a:gd name="T7" fmla="*/ 786288693 h 376"/>
                <a:gd name="T8" fmla="*/ 604837493 w 360"/>
                <a:gd name="T9" fmla="*/ 0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376"/>
                <a:gd name="T17" fmla="*/ 360 w 360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376">
                  <a:moveTo>
                    <a:pt x="240" y="0"/>
                  </a:moveTo>
                  <a:lnTo>
                    <a:pt x="360" y="0"/>
                  </a:lnTo>
                  <a:lnTo>
                    <a:pt x="88" y="376"/>
                  </a:lnTo>
                  <a:lnTo>
                    <a:pt x="0" y="312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391" name="Freeform 55"/>
            <p:cNvSpPr>
              <a:spLocks/>
            </p:cNvSpPr>
            <p:nvPr/>
          </p:nvSpPr>
          <p:spPr bwMode="auto">
            <a:xfrm>
              <a:off x="2197100" y="2082800"/>
              <a:ext cx="749300" cy="1168400"/>
            </a:xfrm>
            <a:custGeom>
              <a:avLst/>
              <a:gdLst>
                <a:gd name="T0" fmla="*/ 0 w 472"/>
                <a:gd name="T1" fmla="*/ 1229836239 h 736"/>
                <a:gd name="T2" fmla="*/ 866933923 w 472"/>
                <a:gd name="T3" fmla="*/ 0 h 736"/>
                <a:gd name="T4" fmla="*/ 947578902 w 472"/>
                <a:gd name="T5" fmla="*/ 141128753 h 736"/>
                <a:gd name="T6" fmla="*/ 1189513839 w 472"/>
                <a:gd name="T7" fmla="*/ 322579992 h 736"/>
                <a:gd name="T8" fmla="*/ 60483759 w 472"/>
                <a:gd name="T9" fmla="*/ 1854835178 h 736"/>
                <a:gd name="T10" fmla="*/ 0 w 472"/>
                <a:gd name="T11" fmla="*/ 1229836239 h 7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736"/>
                <a:gd name="T20" fmla="*/ 472 w 472"/>
                <a:gd name="T21" fmla="*/ 736 h 7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736">
                  <a:moveTo>
                    <a:pt x="0" y="488"/>
                  </a:moveTo>
                  <a:lnTo>
                    <a:pt x="344" y="0"/>
                  </a:lnTo>
                  <a:lnTo>
                    <a:pt x="376" y="56"/>
                  </a:lnTo>
                  <a:lnTo>
                    <a:pt x="472" y="128"/>
                  </a:lnTo>
                  <a:lnTo>
                    <a:pt x="24" y="736"/>
                  </a:lnTo>
                  <a:lnTo>
                    <a:pt x="0" y="488"/>
                  </a:lnTo>
                  <a:close/>
                </a:path>
              </a:pathLst>
            </a:cu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392" name="Freeform 56"/>
            <p:cNvSpPr>
              <a:spLocks/>
            </p:cNvSpPr>
            <p:nvPr/>
          </p:nvSpPr>
          <p:spPr bwMode="auto">
            <a:xfrm>
              <a:off x="609600" y="1233488"/>
              <a:ext cx="1395413" cy="1827212"/>
            </a:xfrm>
            <a:custGeom>
              <a:avLst/>
              <a:gdLst>
                <a:gd name="T0" fmla="*/ 0 w 879"/>
                <a:gd name="T1" fmla="*/ 2147483647 h 1151"/>
                <a:gd name="T2" fmla="*/ 2147483647 w 879"/>
                <a:gd name="T3" fmla="*/ 0 h 1151"/>
                <a:gd name="T4" fmla="*/ 2147483647 w 879"/>
                <a:gd name="T5" fmla="*/ 196572100 h 1151"/>
                <a:gd name="T6" fmla="*/ 100806283 w 879"/>
                <a:gd name="T7" fmla="*/ 2147483647 h 1151"/>
                <a:gd name="T8" fmla="*/ 0 w 879"/>
                <a:gd name="T9" fmla="*/ 2147483647 h 1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9"/>
                <a:gd name="T16" fmla="*/ 0 h 1151"/>
                <a:gd name="T17" fmla="*/ 879 w 879"/>
                <a:gd name="T18" fmla="*/ 1151 h 1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9" h="1151">
                  <a:moveTo>
                    <a:pt x="0" y="1103"/>
                  </a:moveTo>
                  <a:lnTo>
                    <a:pt x="870" y="0"/>
                  </a:lnTo>
                  <a:lnTo>
                    <a:pt x="879" y="78"/>
                  </a:lnTo>
                  <a:lnTo>
                    <a:pt x="40" y="1151"/>
                  </a:lnTo>
                  <a:lnTo>
                    <a:pt x="0" y="1103"/>
                  </a:lnTo>
                  <a:close/>
                </a:path>
              </a:pathLst>
            </a:cu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393" name="Freeform 57"/>
            <p:cNvSpPr>
              <a:spLocks/>
            </p:cNvSpPr>
            <p:nvPr/>
          </p:nvSpPr>
          <p:spPr bwMode="auto">
            <a:xfrm>
              <a:off x="1943100" y="3384550"/>
              <a:ext cx="304800" cy="393700"/>
            </a:xfrm>
            <a:custGeom>
              <a:avLst/>
              <a:gdLst>
                <a:gd name="T0" fmla="*/ 90725621 w 192"/>
                <a:gd name="T1" fmla="*/ 614918172 h 248"/>
                <a:gd name="T2" fmla="*/ 483870045 w 192"/>
                <a:gd name="T3" fmla="*/ 161290010 h 248"/>
                <a:gd name="T4" fmla="*/ 483870045 w 192"/>
                <a:gd name="T5" fmla="*/ 0 h 248"/>
                <a:gd name="T6" fmla="*/ 0 w 192"/>
                <a:gd name="T7" fmla="*/ 624998795 h 248"/>
                <a:gd name="T8" fmla="*/ 90725621 w 192"/>
                <a:gd name="T9" fmla="*/ 614918172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248"/>
                <a:gd name="T17" fmla="*/ 192 w 192"/>
                <a:gd name="T18" fmla="*/ 248 h 2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248">
                  <a:moveTo>
                    <a:pt x="36" y="244"/>
                  </a:moveTo>
                  <a:lnTo>
                    <a:pt x="192" y="64"/>
                  </a:lnTo>
                  <a:lnTo>
                    <a:pt x="192" y="0"/>
                  </a:lnTo>
                  <a:lnTo>
                    <a:pt x="0" y="248"/>
                  </a:lnTo>
                  <a:lnTo>
                    <a:pt x="36" y="244"/>
                  </a:lnTo>
                  <a:close/>
                </a:path>
              </a:pathLst>
            </a:custGeom>
            <a:solidFill>
              <a:srgbClr val="CC99FF"/>
            </a:solidFill>
            <a:ln w="9525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394" name="Freeform 58"/>
            <p:cNvSpPr>
              <a:spLocks/>
            </p:cNvSpPr>
            <p:nvPr/>
          </p:nvSpPr>
          <p:spPr bwMode="auto">
            <a:xfrm>
              <a:off x="1295400" y="6165850"/>
              <a:ext cx="215900" cy="393700"/>
            </a:xfrm>
            <a:custGeom>
              <a:avLst/>
              <a:gdLst>
                <a:gd name="T0" fmla="*/ 141128736 w 136"/>
                <a:gd name="T1" fmla="*/ 624998795 h 248"/>
                <a:gd name="T2" fmla="*/ 342741195 w 136"/>
                <a:gd name="T3" fmla="*/ 151209387 h 248"/>
                <a:gd name="T4" fmla="*/ 272176852 w 136"/>
                <a:gd name="T5" fmla="*/ 0 h 248"/>
                <a:gd name="T6" fmla="*/ 0 w 136"/>
                <a:gd name="T7" fmla="*/ 473789457 h 248"/>
                <a:gd name="T8" fmla="*/ 141128736 w 136"/>
                <a:gd name="T9" fmla="*/ 624998795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248"/>
                <a:gd name="T17" fmla="*/ 136 w 136"/>
                <a:gd name="T18" fmla="*/ 248 h 2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248">
                  <a:moveTo>
                    <a:pt x="56" y="248"/>
                  </a:moveTo>
                  <a:lnTo>
                    <a:pt x="136" y="60"/>
                  </a:lnTo>
                  <a:lnTo>
                    <a:pt x="108" y="0"/>
                  </a:lnTo>
                  <a:lnTo>
                    <a:pt x="0" y="188"/>
                  </a:lnTo>
                  <a:lnTo>
                    <a:pt x="56" y="248"/>
                  </a:lnTo>
                  <a:close/>
                </a:path>
              </a:pathLst>
            </a:cu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395" name="Freeform 59"/>
            <p:cNvSpPr>
              <a:spLocks/>
            </p:cNvSpPr>
            <p:nvPr/>
          </p:nvSpPr>
          <p:spPr bwMode="auto">
            <a:xfrm>
              <a:off x="1314450" y="5683250"/>
              <a:ext cx="336550" cy="565150"/>
            </a:xfrm>
            <a:custGeom>
              <a:avLst/>
              <a:gdLst>
                <a:gd name="T0" fmla="*/ 0 w 212"/>
                <a:gd name="T1" fmla="*/ 383063718 h 356"/>
                <a:gd name="T2" fmla="*/ 292338140 w 212"/>
                <a:gd name="T3" fmla="*/ 0 h 356"/>
                <a:gd name="T4" fmla="*/ 534273170 w 212"/>
                <a:gd name="T5" fmla="*/ 574595626 h 356"/>
                <a:gd name="T6" fmla="*/ 322580006 w 212"/>
                <a:gd name="T7" fmla="*/ 897175714 h 356"/>
                <a:gd name="T8" fmla="*/ 0 w 212"/>
                <a:gd name="T9" fmla="*/ 383063718 h 3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356"/>
                <a:gd name="T17" fmla="*/ 212 w 212"/>
                <a:gd name="T18" fmla="*/ 356 h 3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356">
                  <a:moveTo>
                    <a:pt x="0" y="152"/>
                  </a:moveTo>
                  <a:lnTo>
                    <a:pt x="116" y="0"/>
                  </a:lnTo>
                  <a:lnTo>
                    <a:pt x="212" y="228"/>
                  </a:lnTo>
                  <a:lnTo>
                    <a:pt x="128" y="356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396" name="Freeform 60"/>
            <p:cNvSpPr>
              <a:spLocks/>
            </p:cNvSpPr>
            <p:nvPr/>
          </p:nvSpPr>
          <p:spPr bwMode="auto">
            <a:xfrm>
              <a:off x="1492250" y="5530850"/>
              <a:ext cx="215900" cy="298450"/>
            </a:xfrm>
            <a:custGeom>
              <a:avLst/>
              <a:gdLst>
                <a:gd name="T0" fmla="*/ 120967495 w 136"/>
                <a:gd name="T1" fmla="*/ 473789420 h 188"/>
                <a:gd name="T2" fmla="*/ 342741195 w 136"/>
                <a:gd name="T3" fmla="*/ 161289997 h 188"/>
                <a:gd name="T4" fmla="*/ 131048116 w 136"/>
                <a:gd name="T5" fmla="*/ 0 h 188"/>
                <a:gd name="T6" fmla="*/ 0 w 136"/>
                <a:gd name="T7" fmla="*/ 151209376 h 188"/>
                <a:gd name="T8" fmla="*/ 120967495 w 136"/>
                <a:gd name="T9" fmla="*/ 47378942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188"/>
                <a:gd name="T17" fmla="*/ 136 w 136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188">
                  <a:moveTo>
                    <a:pt x="48" y="188"/>
                  </a:moveTo>
                  <a:lnTo>
                    <a:pt x="136" y="64"/>
                  </a:lnTo>
                  <a:lnTo>
                    <a:pt x="52" y="0"/>
                  </a:lnTo>
                  <a:lnTo>
                    <a:pt x="0" y="60"/>
                  </a:lnTo>
                  <a:lnTo>
                    <a:pt x="48" y="188"/>
                  </a:lnTo>
                  <a:close/>
                </a:path>
              </a:pathLst>
            </a:cu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397" name="Freeform 61"/>
            <p:cNvSpPr>
              <a:spLocks/>
            </p:cNvSpPr>
            <p:nvPr/>
          </p:nvSpPr>
          <p:spPr bwMode="auto">
            <a:xfrm>
              <a:off x="1581150" y="5664200"/>
              <a:ext cx="196850" cy="260350"/>
            </a:xfrm>
            <a:custGeom>
              <a:avLst/>
              <a:gdLst>
                <a:gd name="T0" fmla="*/ 0 w 124"/>
                <a:gd name="T1" fmla="*/ 322579979 h 164"/>
                <a:gd name="T2" fmla="*/ 241935040 w 124"/>
                <a:gd name="T3" fmla="*/ 0 h 164"/>
                <a:gd name="T4" fmla="*/ 312499397 w 124"/>
                <a:gd name="T5" fmla="*/ 60483752 h 164"/>
                <a:gd name="T6" fmla="*/ 50403125 w 124"/>
                <a:gd name="T7" fmla="*/ 413305570 h 164"/>
                <a:gd name="T8" fmla="*/ 0 w 124"/>
                <a:gd name="T9" fmla="*/ 322579979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164"/>
                <a:gd name="T17" fmla="*/ 124 w 12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164">
                  <a:moveTo>
                    <a:pt x="0" y="128"/>
                  </a:moveTo>
                  <a:lnTo>
                    <a:pt x="96" y="0"/>
                  </a:lnTo>
                  <a:lnTo>
                    <a:pt x="124" y="24"/>
                  </a:lnTo>
                  <a:lnTo>
                    <a:pt x="20" y="164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398" name="Freeform 63"/>
            <p:cNvSpPr>
              <a:spLocks/>
            </p:cNvSpPr>
            <p:nvPr/>
          </p:nvSpPr>
          <p:spPr bwMode="auto">
            <a:xfrm>
              <a:off x="5048250" y="1047750"/>
              <a:ext cx="942975" cy="1276350"/>
            </a:xfrm>
            <a:custGeom>
              <a:avLst/>
              <a:gdLst>
                <a:gd name="T0" fmla="*/ 453628137 w 594"/>
                <a:gd name="T1" fmla="*/ 2026205803 h 804"/>
                <a:gd name="T2" fmla="*/ 1496972594 w 594"/>
                <a:gd name="T3" fmla="*/ 559474716 h 804"/>
                <a:gd name="T4" fmla="*/ 574595587 w 594"/>
                <a:gd name="T5" fmla="*/ 0 h 804"/>
                <a:gd name="T6" fmla="*/ 166330294 w 594"/>
                <a:gd name="T7" fmla="*/ 786288710 h 804"/>
                <a:gd name="T8" fmla="*/ 166330294 w 594"/>
                <a:gd name="T9" fmla="*/ 1134070365 h 804"/>
                <a:gd name="T10" fmla="*/ 211693137 w 594"/>
                <a:gd name="T11" fmla="*/ 1255037828 h 804"/>
                <a:gd name="T12" fmla="*/ 0 w 594"/>
                <a:gd name="T13" fmla="*/ 1633061151 h 804"/>
                <a:gd name="T14" fmla="*/ 60483750 w 594"/>
                <a:gd name="T15" fmla="*/ 1935480206 h 804"/>
                <a:gd name="T16" fmla="*/ 453628137 w 594"/>
                <a:gd name="T17" fmla="*/ 2026205803 h 8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4"/>
                <a:gd name="T28" fmla="*/ 0 h 804"/>
                <a:gd name="T29" fmla="*/ 594 w 594"/>
                <a:gd name="T30" fmla="*/ 804 h 8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4" h="804">
                  <a:moveTo>
                    <a:pt x="180" y="804"/>
                  </a:moveTo>
                  <a:lnTo>
                    <a:pt x="594" y="222"/>
                  </a:lnTo>
                  <a:lnTo>
                    <a:pt x="228" y="0"/>
                  </a:lnTo>
                  <a:lnTo>
                    <a:pt x="66" y="312"/>
                  </a:lnTo>
                  <a:lnTo>
                    <a:pt x="66" y="450"/>
                  </a:lnTo>
                  <a:lnTo>
                    <a:pt x="84" y="498"/>
                  </a:lnTo>
                  <a:lnTo>
                    <a:pt x="0" y="648"/>
                  </a:lnTo>
                  <a:lnTo>
                    <a:pt x="24" y="768"/>
                  </a:lnTo>
                  <a:lnTo>
                    <a:pt x="180" y="804"/>
                  </a:lnTo>
                  <a:close/>
                </a:path>
              </a:pathLst>
            </a:custGeom>
            <a:solidFill>
              <a:srgbClr val="00C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399" name="Freeform 64"/>
            <p:cNvSpPr>
              <a:spLocks/>
            </p:cNvSpPr>
            <p:nvPr/>
          </p:nvSpPr>
          <p:spPr bwMode="auto">
            <a:xfrm>
              <a:off x="5753100" y="1528763"/>
              <a:ext cx="596900" cy="1144587"/>
            </a:xfrm>
            <a:custGeom>
              <a:avLst/>
              <a:gdLst>
                <a:gd name="T0" fmla="*/ 756046828 w 376"/>
                <a:gd name="T1" fmla="*/ 1817031247 h 721"/>
                <a:gd name="T2" fmla="*/ 0 w 376"/>
                <a:gd name="T3" fmla="*/ 1534773569 h 721"/>
                <a:gd name="T4" fmla="*/ 718245290 w 376"/>
                <a:gd name="T5" fmla="*/ 0 h 721"/>
                <a:gd name="T6" fmla="*/ 947578839 w 376"/>
                <a:gd name="T7" fmla="*/ 143648051 h 721"/>
                <a:gd name="T8" fmla="*/ 947578839 w 376"/>
                <a:gd name="T9" fmla="*/ 304937975 h 721"/>
                <a:gd name="T10" fmla="*/ 655240611 w 376"/>
                <a:gd name="T11" fmla="*/ 728323996 h 721"/>
                <a:gd name="T12" fmla="*/ 574595637 w 376"/>
                <a:gd name="T13" fmla="*/ 960178390 h 721"/>
                <a:gd name="T14" fmla="*/ 564515015 w 376"/>
                <a:gd name="T15" fmla="*/ 1081145796 h 721"/>
                <a:gd name="T16" fmla="*/ 725804963 w 376"/>
                <a:gd name="T17" fmla="*/ 1000500859 h 721"/>
                <a:gd name="T18" fmla="*/ 907256352 w 376"/>
                <a:gd name="T19" fmla="*/ 1141629499 h 721"/>
                <a:gd name="T20" fmla="*/ 856853244 w 376"/>
                <a:gd name="T21" fmla="*/ 1323080608 h 721"/>
                <a:gd name="T22" fmla="*/ 917336974 w 376"/>
                <a:gd name="T23" fmla="*/ 1454128632 h 721"/>
                <a:gd name="T24" fmla="*/ 887095109 w 376"/>
                <a:gd name="T25" fmla="*/ 1675902607 h 721"/>
                <a:gd name="T26" fmla="*/ 756046828 w 376"/>
                <a:gd name="T27" fmla="*/ 1817031247 h 7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6"/>
                <a:gd name="T43" fmla="*/ 0 h 721"/>
                <a:gd name="T44" fmla="*/ 376 w 376"/>
                <a:gd name="T45" fmla="*/ 721 h 7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6" h="721">
                  <a:moveTo>
                    <a:pt x="300" y="721"/>
                  </a:moveTo>
                  <a:lnTo>
                    <a:pt x="0" y="609"/>
                  </a:lnTo>
                  <a:lnTo>
                    <a:pt x="285" y="0"/>
                  </a:lnTo>
                  <a:lnTo>
                    <a:pt x="376" y="57"/>
                  </a:lnTo>
                  <a:lnTo>
                    <a:pt x="376" y="121"/>
                  </a:lnTo>
                  <a:lnTo>
                    <a:pt x="260" y="289"/>
                  </a:lnTo>
                  <a:lnTo>
                    <a:pt x="228" y="381"/>
                  </a:lnTo>
                  <a:lnTo>
                    <a:pt x="224" y="429"/>
                  </a:lnTo>
                  <a:lnTo>
                    <a:pt x="288" y="397"/>
                  </a:lnTo>
                  <a:lnTo>
                    <a:pt x="360" y="453"/>
                  </a:lnTo>
                  <a:lnTo>
                    <a:pt x="340" y="525"/>
                  </a:lnTo>
                  <a:lnTo>
                    <a:pt x="364" y="577"/>
                  </a:lnTo>
                  <a:lnTo>
                    <a:pt x="352" y="665"/>
                  </a:lnTo>
                  <a:lnTo>
                    <a:pt x="300" y="721"/>
                  </a:lnTo>
                  <a:close/>
                </a:path>
              </a:pathLst>
            </a:custGeom>
            <a:solidFill>
              <a:srgbClr val="00C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400" name="Freeform 65"/>
            <p:cNvSpPr>
              <a:spLocks/>
            </p:cNvSpPr>
            <p:nvPr/>
          </p:nvSpPr>
          <p:spPr bwMode="auto">
            <a:xfrm>
              <a:off x="4502150" y="2597150"/>
              <a:ext cx="793750" cy="1066800"/>
            </a:xfrm>
            <a:custGeom>
              <a:avLst/>
              <a:gdLst>
                <a:gd name="T0" fmla="*/ 866933935 w 500"/>
                <a:gd name="T1" fmla="*/ 0 h 672"/>
                <a:gd name="T2" fmla="*/ 1260078214 w 500"/>
                <a:gd name="T3" fmla="*/ 806449905 h 672"/>
                <a:gd name="T4" fmla="*/ 272176908 w 500"/>
                <a:gd name="T5" fmla="*/ 1693545178 h 672"/>
                <a:gd name="T6" fmla="*/ 0 w 500"/>
                <a:gd name="T7" fmla="*/ 1189513715 h 672"/>
                <a:gd name="T8" fmla="*/ 866933935 w 500"/>
                <a:gd name="T9" fmla="*/ 0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0"/>
                <a:gd name="T16" fmla="*/ 0 h 672"/>
                <a:gd name="T17" fmla="*/ 500 w 500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0" h="672">
                  <a:moveTo>
                    <a:pt x="344" y="0"/>
                  </a:moveTo>
                  <a:lnTo>
                    <a:pt x="500" y="320"/>
                  </a:lnTo>
                  <a:lnTo>
                    <a:pt x="108" y="672"/>
                  </a:lnTo>
                  <a:lnTo>
                    <a:pt x="0" y="472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00C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401" name="Freeform 66"/>
            <p:cNvSpPr>
              <a:spLocks/>
            </p:cNvSpPr>
            <p:nvPr/>
          </p:nvSpPr>
          <p:spPr bwMode="auto">
            <a:xfrm>
              <a:off x="3568700" y="2146300"/>
              <a:ext cx="704850" cy="488950"/>
            </a:xfrm>
            <a:custGeom>
              <a:avLst/>
              <a:gdLst>
                <a:gd name="T0" fmla="*/ 594756910 w 444"/>
                <a:gd name="T1" fmla="*/ 635079322 h 308"/>
                <a:gd name="T2" fmla="*/ 1118949464 w 444"/>
                <a:gd name="T3" fmla="*/ 362902455 h 308"/>
                <a:gd name="T4" fmla="*/ 937498264 w 444"/>
                <a:gd name="T5" fmla="*/ 50403117 h 308"/>
                <a:gd name="T6" fmla="*/ 614918154 w 444"/>
                <a:gd name="T7" fmla="*/ 0 h 308"/>
                <a:gd name="T8" fmla="*/ 161290005 w 444"/>
                <a:gd name="T9" fmla="*/ 191531849 h 308"/>
                <a:gd name="T10" fmla="*/ 20161251 w 444"/>
                <a:gd name="T11" fmla="*/ 342741213 h 308"/>
                <a:gd name="T12" fmla="*/ 0 w 444"/>
                <a:gd name="T13" fmla="*/ 544353733 h 308"/>
                <a:gd name="T14" fmla="*/ 70564380 w 444"/>
                <a:gd name="T15" fmla="*/ 776208016 h 308"/>
                <a:gd name="T16" fmla="*/ 594756910 w 444"/>
                <a:gd name="T17" fmla="*/ 635079322 h 3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4"/>
                <a:gd name="T28" fmla="*/ 0 h 308"/>
                <a:gd name="T29" fmla="*/ 444 w 444"/>
                <a:gd name="T30" fmla="*/ 308 h 30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4" h="308">
                  <a:moveTo>
                    <a:pt x="236" y="252"/>
                  </a:moveTo>
                  <a:lnTo>
                    <a:pt x="444" y="144"/>
                  </a:lnTo>
                  <a:lnTo>
                    <a:pt x="372" y="20"/>
                  </a:lnTo>
                  <a:lnTo>
                    <a:pt x="244" y="0"/>
                  </a:lnTo>
                  <a:lnTo>
                    <a:pt x="64" y="76"/>
                  </a:lnTo>
                  <a:lnTo>
                    <a:pt x="8" y="136"/>
                  </a:lnTo>
                  <a:lnTo>
                    <a:pt x="0" y="216"/>
                  </a:lnTo>
                  <a:lnTo>
                    <a:pt x="28" y="308"/>
                  </a:lnTo>
                  <a:lnTo>
                    <a:pt x="236" y="252"/>
                  </a:lnTo>
                  <a:close/>
                </a:path>
              </a:pathLst>
            </a:custGeom>
            <a:solidFill>
              <a:srgbClr val="00C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402" name="Freeform 67"/>
            <p:cNvSpPr>
              <a:spLocks/>
            </p:cNvSpPr>
            <p:nvPr/>
          </p:nvSpPr>
          <p:spPr bwMode="auto">
            <a:xfrm>
              <a:off x="3086100" y="2006600"/>
              <a:ext cx="476250" cy="698500"/>
            </a:xfrm>
            <a:custGeom>
              <a:avLst/>
              <a:gdLst>
                <a:gd name="T0" fmla="*/ 80644992 w 300"/>
                <a:gd name="T1" fmla="*/ 1108868839 h 440"/>
                <a:gd name="T2" fmla="*/ 211693138 w 300"/>
                <a:gd name="T3" fmla="*/ 1018143239 h 440"/>
                <a:gd name="T4" fmla="*/ 302418726 w 300"/>
                <a:gd name="T5" fmla="*/ 887095151 h 440"/>
                <a:gd name="T6" fmla="*/ 554434348 w 300"/>
                <a:gd name="T7" fmla="*/ 675401886 h 440"/>
                <a:gd name="T8" fmla="*/ 604837452 w 300"/>
                <a:gd name="T9" fmla="*/ 624998775 h 440"/>
                <a:gd name="T10" fmla="*/ 756046766 w 300"/>
                <a:gd name="T11" fmla="*/ 312499388 h 440"/>
                <a:gd name="T12" fmla="*/ 645159936 w 300"/>
                <a:gd name="T13" fmla="*/ 0 h 440"/>
                <a:gd name="T14" fmla="*/ 0 w 300"/>
                <a:gd name="T15" fmla="*/ 675401886 h 440"/>
                <a:gd name="T16" fmla="*/ 80644992 w 300"/>
                <a:gd name="T17" fmla="*/ 1108868839 h 4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0"/>
                <a:gd name="T28" fmla="*/ 0 h 440"/>
                <a:gd name="T29" fmla="*/ 300 w 300"/>
                <a:gd name="T30" fmla="*/ 440 h 4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0" h="440">
                  <a:moveTo>
                    <a:pt x="32" y="440"/>
                  </a:moveTo>
                  <a:lnTo>
                    <a:pt x="84" y="404"/>
                  </a:lnTo>
                  <a:lnTo>
                    <a:pt x="120" y="352"/>
                  </a:lnTo>
                  <a:lnTo>
                    <a:pt x="220" y="268"/>
                  </a:lnTo>
                  <a:lnTo>
                    <a:pt x="240" y="248"/>
                  </a:lnTo>
                  <a:lnTo>
                    <a:pt x="300" y="124"/>
                  </a:lnTo>
                  <a:lnTo>
                    <a:pt x="256" y="0"/>
                  </a:lnTo>
                  <a:lnTo>
                    <a:pt x="0" y="268"/>
                  </a:lnTo>
                  <a:lnTo>
                    <a:pt x="32" y="440"/>
                  </a:lnTo>
                  <a:close/>
                </a:path>
              </a:pathLst>
            </a:custGeom>
            <a:solidFill>
              <a:srgbClr val="00C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403" name="Freeform 68"/>
            <p:cNvSpPr>
              <a:spLocks/>
            </p:cNvSpPr>
            <p:nvPr/>
          </p:nvSpPr>
          <p:spPr bwMode="auto">
            <a:xfrm>
              <a:off x="666750" y="1123950"/>
              <a:ext cx="1930400" cy="3397250"/>
            </a:xfrm>
            <a:custGeom>
              <a:avLst/>
              <a:gdLst>
                <a:gd name="T0" fmla="*/ 1260078016 w 1216"/>
                <a:gd name="T1" fmla="*/ 2147483647 h 2140"/>
                <a:gd name="T2" fmla="*/ 1754028839 w 1216"/>
                <a:gd name="T3" fmla="*/ 2147483647 h 2140"/>
                <a:gd name="T4" fmla="*/ 1814512565 w 1216"/>
                <a:gd name="T5" fmla="*/ 2147483647 h 2140"/>
                <a:gd name="T6" fmla="*/ 1824593186 w 1216"/>
                <a:gd name="T7" fmla="*/ 2147483647 h 2140"/>
                <a:gd name="T8" fmla="*/ 2147483647 w 1216"/>
                <a:gd name="T9" fmla="*/ 2147483647 h 2140"/>
                <a:gd name="T10" fmla="*/ 2147483647 w 1216"/>
                <a:gd name="T11" fmla="*/ 1885076809 h 2140"/>
                <a:gd name="T12" fmla="*/ 2147483647 w 1216"/>
                <a:gd name="T13" fmla="*/ 534273080 h 2140"/>
                <a:gd name="T14" fmla="*/ 2147483647 w 1216"/>
                <a:gd name="T15" fmla="*/ 0 h 2140"/>
                <a:gd name="T16" fmla="*/ 2127011815 w 1216"/>
                <a:gd name="T17" fmla="*/ 362902434 h 2140"/>
                <a:gd name="T18" fmla="*/ 0 w 1216"/>
                <a:gd name="T19" fmla="*/ 2147483647 h 2140"/>
                <a:gd name="T20" fmla="*/ 100806234 w 1216"/>
                <a:gd name="T21" fmla="*/ 2147483647 h 2140"/>
                <a:gd name="T22" fmla="*/ 352821833 w 1216"/>
                <a:gd name="T23" fmla="*/ 2147483647 h 2140"/>
                <a:gd name="T24" fmla="*/ 574595593 w 1216"/>
                <a:gd name="T25" fmla="*/ 2147483647 h 2140"/>
                <a:gd name="T26" fmla="*/ 907256283 w 1216"/>
                <a:gd name="T27" fmla="*/ 2147483647 h 2140"/>
                <a:gd name="T28" fmla="*/ 1058465597 w 1216"/>
                <a:gd name="T29" fmla="*/ 2147483647 h 2140"/>
                <a:gd name="T30" fmla="*/ 1260078016 w 1216"/>
                <a:gd name="T31" fmla="*/ 2147483647 h 21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16"/>
                <a:gd name="T49" fmla="*/ 0 h 2140"/>
                <a:gd name="T50" fmla="*/ 1216 w 1216"/>
                <a:gd name="T51" fmla="*/ 2140 h 21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16" h="2140">
                  <a:moveTo>
                    <a:pt x="500" y="2140"/>
                  </a:moveTo>
                  <a:lnTo>
                    <a:pt x="696" y="1904"/>
                  </a:lnTo>
                  <a:lnTo>
                    <a:pt x="720" y="1876"/>
                  </a:lnTo>
                  <a:lnTo>
                    <a:pt x="724" y="1768"/>
                  </a:lnTo>
                  <a:lnTo>
                    <a:pt x="996" y="1420"/>
                  </a:lnTo>
                  <a:lnTo>
                    <a:pt x="916" y="748"/>
                  </a:lnTo>
                  <a:lnTo>
                    <a:pt x="1216" y="212"/>
                  </a:lnTo>
                  <a:lnTo>
                    <a:pt x="1052" y="0"/>
                  </a:lnTo>
                  <a:lnTo>
                    <a:pt x="844" y="144"/>
                  </a:lnTo>
                  <a:lnTo>
                    <a:pt x="0" y="1216"/>
                  </a:lnTo>
                  <a:lnTo>
                    <a:pt x="40" y="1264"/>
                  </a:lnTo>
                  <a:lnTo>
                    <a:pt x="140" y="1436"/>
                  </a:lnTo>
                  <a:lnTo>
                    <a:pt x="228" y="1592"/>
                  </a:lnTo>
                  <a:lnTo>
                    <a:pt x="360" y="1832"/>
                  </a:lnTo>
                  <a:lnTo>
                    <a:pt x="420" y="1920"/>
                  </a:lnTo>
                  <a:lnTo>
                    <a:pt x="500" y="2140"/>
                  </a:lnTo>
                  <a:close/>
                </a:path>
              </a:pathLst>
            </a:custGeom>
            <a:solidFill>
              <a:srgbClr val="00C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404" name="Freeform 70"/>
            <p:cNvSpPr>
              <a:spLocks/>
            </p:cNvSpPr>
            <p:nvPr/>
          </p:nvSpPr>
          <p:spPr bwMode="auto">
            <a:xfrm>
              <a:off x="1803400" y="3759200"/>
              <a:ext cx="215900" cy="228600"/>
            </a:xfrm>
            <a:custGeom>
              <a:avLst/>
              <a:gdLst>
                <a:gd name="T0" fmla="*/ 161289977 w 136"/>
                <a:gd name="T1" fmla="*/ 362902445 h 144"/>
                <a:gd name="T2" fmla="*/ 342741195 w 136"/>
                <a:gd name="T3" fmla="*/ 100806232 h 144"/>
                <a:gd name="T4" fmla="*/ 282257473 w 136"/>
                <a:gd name="T5" fmla="*/ 0 h 144"/>
                <a:gd name="T6" fmla="*/ 120967495 w 136"/>
                <a:gd name="T7" fmla="*/ 80644991 h 144"/>
                <a:gd name="T8" fmla="*/ 0 w 136"/>
                <a:gd name="T9" fmla="*/ 302418721 h 144"/>
                <a:gd name="T10" fmla="*/ 161289977 w 136"/>
                <a:gd name="T11" fmla="*/ 362902445 h 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6"/>
                <a:gd name="T19" fmla="*/ 0 h 144"/>
                <a:gd name="T20" fmla="*/ 136 w 136"/>
                <a:gd name="T21" fmla="*/ 144 h 1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6" h="144">
                  <a:moveTo>
                    <a:pt x="64" y="144"/>
                  </a:moveTo>
                  <a:lnTo>
                    <a:pt x="136" y="40"/>
                  </a:lnTo>
                  <a:lnTo>
                    <a:pt x="112" y="0"/>
                  </a:lnTo>
                  <a:lnTo>
                    <a:pt x="48" y="32"/>
                  </a:lnTo>
                  <a:lnTo>
                    <a:pt x="0" y="120"/>
                  </a:lnTo>
                  <a:lnTo>
                    <a:pt x="64" y="144"/>
                  </a:lnTo>
                  <a:close/>
                </a:path>
              </a:pathLst>
            </a:custGeom>
            <a:solidFill>
              <a:srgbClr val="808000"/>
            </a:solidFill>
            <a:ln w="952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405" name="Freeform 72"/>
            <p:cNvSpPr>
              <a:spLocks/>
            </p:cNvSpPr>
            <p:nvPr/>
          </p:nvSpPr>
          <p:spPr bwMode="auto">
            <a:xfrm>
              <a:off x="3162300" y="876300"/>
              <a:ext cx="1663700" cy="2641600"/>
            </a:xfrm>
            <a:custGeom>
              <a:avLst/>
              <a:gdLst>
                <a:gd name="T0" fmla="*/ 181451215 w 1048"/>
                <a:gd name="T1" fmla="*/ 2147483647 h 1664"/>
                <a:gd name="T2" fmla="*/ 504031214 w 1048"/>
                <a:gd name="T3" fmla="*/ 2147483647 h 1664"/>
                <a:gd name="T4" fmla="*/ 685482379 w 1048"/>
                <a:gd name="T5" fmla="*/ 2147483647 h 1664"/>
                <a:gd name="T6" fmla="*/ 947578705 w 1048"/>
                <a:gd name="T7" fmla="*/ 2147483647 h 1664"/>
                <a:gd name="T8" fmla="*/ 1249997314 w 1048"/>
                <a:gd name="T9" fmla="*/ 2147483647 h 1664"/>
                <a:gd name="T10" fmla="*/ 1370964758 w 1048"/>
                <a:gd name="T11" fmla="*/ 2147483647 h 1664"/>
                <a:gd name="T12" fmla="*/ 1391125999 w 1048"/>
                <a:gd name="T13" fmla="*/ 2147483647 h 1664"/>
                <a:gd name="T14" fmla="*/ 1310481036 w 1048"/>
                <a:gd name="T15" fmla="*/ 2147483647 h 1664"/>
                <a:gd name="T16" fmla="*/ 1189513593 w 1048"/>
                <a:gd name="T17" fmla="*/ 2147483647 h 1664"/>
                <a:gd name="T18" fmla="*/ 1129029871 w 1048"/>
                <a:gd name="T19" fmla="*/ 2147483647 h 1664"/>
                <a:gd name="T20" fmla="*/ 1209674833 w 1048"/>
                <a:gd name="T21" fmla="*/ 2147483647 h 1664"/>
                <a:gd name="T22" fmla="*/ 1229836074 w 1048"/>
                <a:gd name="T23" fmla="*/ 2147483647 h 1664"/>
                <a:gd name="T24" fmla="*/ 1088707390 w 1048"/>
                <a:gd name="T25" fmla="*/ 2147483647 h 1664"/>
                <a:gd name="T26" fmla="*/ 786288582 w 1048"/>
                <a:gd name="T27" fmla="*/ 2147483647 h 1664"/>
                <a:gd name="T28" fmla="*/ 705643620 w 1048"/>
                <a:gd name="T29" fmla="*/ 2147483647 h 1664"/>
                <a:gd name="T30" fmla="*/ 826611063 w 1048"/>
                <a:gd name="T31" fmla="*/ 2147483647 h 1664"/>
                <a:gd name="T32" fmla="*/ 1330642277 w 1048"/>
                <a:gd name="T33" fmla="*/ 2096770178 h 1664"/>
                <a:gd name="T34" fmla="*/ 1572577164 w 1048"/>
                <a:gd name="T35" fmla="*/ 2147173289 h 1664"/>
                <a:gd name="T36" fmla="*/ 1653222127 w 1048"/>
                <a:gd name="T37" fmla="*/ 2147483647 h 1664"/>
                <a:gd name="T38" fmla="*/ 1794351208 w 1048"/>
                <a:gd name="T39" fmla="*/ 2147483647 h 1664"/>
                <a:gd name="T40" fmla="*/ 1864915550 w 1048"/>
                <a:gd name="T41" fmla="*/ 2147483647 h 1664"/>
                <a:gd name="T42" fmla="*/ 1915318651 w 1048"/>
                <a:gd name="T43" fmla="*/ 2147483647 h 1664"/>
                <a:gd name="T44" fmla="*/ 2147483647 w 1048"/>
                <a:gd name="T45" fmla="*/ 1633061168 h 1664"/>
                <a:gd name="T46" fmla="*/ 2147483647 w 1048"/>
                <a:gd name="T47" fmla="*/ 1169352554 h 1664"/>
                <a:gd name="T48" fmla="*/ 2147483647 w 1048"/>
                <a:gd name="T49" fmla="*/ 645160009 h 1664"/>
                <a:gd name="T50" fmla="*/ 2147483647 w 1048"/>
                <a:gd name="T51" fmla="*/ 181451246 h 1664"/>
                <a:gd name="T52" fmla="*/ 1814512448 w 1048"/>
                <a:gd name="T53" fmla="*/ 0 h 1664"/>
                <a:gd name="T54" fmla="*/ 1512093442 w 1048"/>
                <a:gd name="T55" fmla="*/ 60483757 h 1664"/>
                <a:gd name="T56" fmla="*/ 1028223668 w 1048"/>
                <a:gd name="T57" fmla="*/ 362902493 h 1664"/>
                <a:gd name="T58" fmla="*/ 826611063 w 1048"/>
                <a:gd name="T59" fmla="*/ 504031301 h 1664"/>
                <a:gd name="T60" fmla="*/ 544353695 w 1048"/>
                <a:gd name="T61" fmla="*/ 443547568 h 1664"/>
                <a:gd name="T62" fmla="*/ 302418708 w 1048"/>
                <a:gd name="T63" fmla="*/ 564515033 h 1664"/>
                <a:gd name="T64" fmla="*/ 302418708 w 1048"/>
                <a:gd name="T65" fmla="*/ 766127474 h 1664"/>
                <a:gd name="T66" fmla="*/ 362902430 w 1048"/>
                <a:gd name="T67" fmla="*/ 927417625 h 1664"/>
                <a:gd name="T68" fmla="*/ 231854366 w 1048"/>
                <a:gd name="T69" fmla="*/ 1159271932 h 1664"/>
                <a:gd name="T70" fmla="*/ 191531835 w 1048"/>
                <a:gd name="T71" fmla="*/ 1270158774 h 1664"/>
                <a:gd name="T72" fmla="*/ 252015607 w 1048"/>
                <a:gd name="T73" fmla="*/ 1431448727 h 1664"/>
                <a:gd name="T74" fmla="*/ 524192454 w 1048"/>
                <a:gd name="T75" fmla="*/ 1874996494 h 1664"/>
                <a:gd name="T76" fmla="*/ 574595556 w 1048"/>
                <a:gd name="T77" fmla="*/ 2096770178 h 1664"/>
                <a:gd name="T78" fmla="*/ 443547492 w 1048"/>
                <a:gd name="T79" fmla="*/ 2147483647 h 1664"/>
                <a:gd name="T80" fmla="*/ 463708732 w 1048"/>
                <a:gd name="T81" fmla="*/ 2147483647 h 1664"/>
                <a:gd name="T82" fmla="*/ 423386251 w 1048"/>
                <a:gd name="T83" fmla="*/ 2147483647 h 1664"/>
                <a:gd name="T84" fmla="*/ 342741190 w 1048"/>
                <a:gd name="T85" fmla="*/ 2147483647 h 1664"/>
                <a:gd name="T86" fmla="*/ 60483747 w 1048"/>
                <a:gd name="T87" fmla="*/ 2147483647 h 1664"/>
                <a:gd name="T88" fmla="*/ 0 w 1048"/>
                <a:gd name="T89" fmla="*/ 2147483647 h 1664"/>
                <a:gd name="T90" fmla="*/ 181451215 w 1048"/>
                <a:gd name="T91" fmla="*/ 2147483647 h 16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48"/>
                <a:gd name="T139" fmla="*/ 0 h 1664"/>
                <a:gd name="T140" fmla="*/ 1048 w 1048"/>
                <a:gd name="T141" fmla="*/ 1664 h 166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48" h="1664">
                  <a:moveTo>
                    <a:pt x="72" y="1664"/>
                  </a:moveTo>
                  <a:lnTo>
                    <a:pt x="200" y="1600"/>
                  </a:lnTo>
                  <a:lnTo>
                    <a:pt x="272" y="1480"/>
                  </a:lnTo>
                  <a:lnTo>
                    <a:pt x="376" y="1424"/>
                  </a:lnTo>
                  <a:lnTo>
                    <a:pt x="496" y="1328"/>
                  </a:lnTo>
                  <a:lnTo>
                    <a:pt x="544" y="1280"/>
                  </a:lnTo>
                  <a:lnTo>
                    <a:pt x="552" y="1244"/>
                  </a:lnTo>
                  <a:lnTo>
                    <a:pt x="520" y="1216"/>
                  </a:lnTo>
                  <a:lnTo>
                    <a:pt x="472" y="1216"/>
                  </a:lnTo>
                  <a:lnTo>
                    <a:pt x="448" y="1168"/>
                  </a:lnTo>
                  <a:lnTo>
                    <a:pt x="480" y="1096"/>
                  </a:lnTo>
                  <a:lnTo>
                    <a:pt x="488" y="1032"/>
                  </a:lnTo>
                  <a:lnTo>
                    <a:pt x="432" y="1000"/>
                  </a:lnTo>
                  <a:lnTo>
                    <a:pt x="312" y="1080"/>
                  </a:lnTo>
                  <a:lnTo>
                    <a:pt x="280" y="976"/>
                  </a:lnTo>
                  <a:lnTo>
                    <a:pt x="328" y="908"/>
                  </a:lnTo>
                  <a:lnTo>
                    <a:pt x="528" y="832"/>
                  </a:lnTo>
                  <a:lnTo>
                    <a:pt x="624" y="852"/>
                  </a:lnTo>
                  <a:lnTo>
                    <a:pt x="656" y="976"/>
                  </a:lnTo>
                  <a:lnTo>
                    <a:pt x="712" y="1032"/>
                  </a:lnTo>
                  <a:lnTo>
                    <a:pt x="740" y="1020"/>
                  </a:lnTo>
                  <a:lnTo>
                    <a:pt x="760" y="992"/>
                  </a:lnTo>
                  <a:lnTo>
                    <a:pt x="1016" y="648"/>
                  </a:lnTo>
                  <a:lnTo>
                    <a:pt x="968" y="464"/>
                  </a:lnTo>
                  <a:lnTo>
                    <a:pt x="1048" y="256"/>
                  </a:lnTo>
                  <a:lnTo>
                    <a:pt x="912" y="72"/>
                  </a:lnTo>
                  <a:lnTo>
                    <a:pt x="720" y="0"/>
                  </a:lnTo>
                  <a:lnTo>
                    <a:pt x="600" y="24"/>
                  </a:lnTo>
                  <a:lnTo>
                    <a:pt x="408" y="144"/>
                  </a:lnTo>
                  <a:lnTo>
                    <a:pt x="328" y="200"/>
                  </a:lnTo>
                  <a:lnTo>
                    <a:pt x="216" y="176"/>
                  </a:lnTo>
                  <a:lnTo>
                    <a:pt x="120" y="224"/>
                  </a:lnTo>
                  <a:lnTo>
                    <a:pt x="120" y="304"/>
                  </a:lnTo>
                  <a:lnTo>
                    <a:pt x="144" y="368"/>
                  </a:lnTo>
                  <a:lnTo>
                    <a:pt x="92" y="460"/>
                  </a:lnTo>
                  <a:lnTo>
                    <a:pt x="76" y="504"/>
                  </a:lnTo>
                  <a:lnTo>
                    <a:pt x="100" y="568"/>
                  </a:lnTo>
                  <a:lnTo>
                    <a:pt x="208" y="744"/>
                  </a:lnTo>
                  <a:lnTo>
                    <a:pt x="228" y="832"/>
                  </a:lnTo>
                  <a:lnTo>
                    <a:pt x="176" y="952"/>
                  </a:lnTo>
                  <a:lnTo>
                    <a:pt x="184" y="1032"/>
                  </a:lnTo>
                  <a:lnTo>
                    <a:pt x="168" y="1096"/>
                  </a:lnTo>
                  <a:lnTo>
                    <a:pt x="136" y="1136"/>
                  </a:lnTo>
                  <a:lnTo>
                    <a:pt x="24" y="1208"/>
                  </a:lnTo>
                  <a:lnTo>
                    <a:pt x="0" y="1224"/>
                  </a:lnTo>
                  <a:lnTo>
                    <a:pt x="72" y="1664"/>
                  </a:lnTo>
                  <a:close/>
                </a:path>
              </a:pathLst>
            </a:custGeom>
            <a:solidFill>
              <a:srgbClr val="808000"/>
            </a:solidFill>
            <a:ln w="952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406" name="Freeform 73"/>
            <p:cNvSpPr>
              <a:spLocks/>
            </p:cNvSpPr>
            <p:nvPr/>
          </p:nvSpPr>
          <p:spPr bwMode="auto">
            <a:xfrm>
              <a:off x="5295900" y="1447800"/>
              <a:ext cx="469900" cy="381000"/>
            </a:xfrm>
            <a:custGeom>
              <a:avLst/>
              <a:gdLst>
                <a:gd name="T0" fmla="*/ 725804899 w 296"/>
                <a:gd name="T1" fmla="*/ 0 h 240"/>
                <a:gd name="T2" fmla="*/ 745966141 w 296"/>
                <a:gd name="T3" fmla="*/ 141128764 h 240"/>
                <a:gd name="T4" fmla="*/ 584676207 w 296"/>
                <a:gd name="T5" fmla="*/ 302418772 h 240"/>
                <a:gd name="T6" fmla="*/ 423386274 w 296"/>
                <a:gd name="T7" fmla="*/ 504031320 h 240"/>
                <a:gd name="T8" fmla="*/ 201612466 w 296"/>
                <a:gd name="T9" fmla="*/ 604837545 h 240"/>
                <a:gd name="T10" fmla="*/ 0 w 296"/>
                <a:gd name="T11" fmla="*/ 483870075 h 240"/>
                <a:gd name="T12" fmla="*/ 161289983 w 296"/>
                <a:gd name="T13" fmla="*/ 181451253 h 240"/>
                <a:gd name="T14" fmla="*/ 262096241 w 296"/>
                <a:gd name="T15" fmla="*/ 100806249 h 240"/>
                <a:gd name="T16" fmla="*/ 524192482 w 296"/>
                <a:gd name="T17" fmla="*/ 20161251 h 240"/>
                <a:gd name="T18" fmla="*/ 725804899 w 296"/>
                <a:gd name="T19" fmla="*/ 0 h 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6"/>
                <a:gd name="T31" fmla="*/ 0 h 240"/>
                <a:gd name="T32" fmla="*/ 296 w 296"/>
                <a:gd name="T33" fmla="*/ 240 h 2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6" h="240">
                  <a:moveTo>
                    <a:pt x="288" y="0"/>
                  </a:moveTo>
                  <a:lnTo>
                    <a:pt x="296" y="56"/>
                  </a:lnTo>
                  <a:lnTo>
                    <a:pt x="232" y="120"/>
                  </a:lnTo>
                  <a:lnTo>
                    <a:pt x="168" y="200"/>
                  </a:lnTo>
                  <a:lnTo>
                    <a:pt x="80" y="240"/>
                  </a:lnTo>
                  <a:lnTo>
                    <a:pt x="0" y="192"/>
                  </a:lnTo>
                  <a:lnTo>
                    <a:pt x="64" y="72"/>
                  </a:lnTo>
                  <a:lnTo>
                    <a:pt x="104" y="40"/>
                  </a:lnTo>
                  <a:lnTo>
                    <a:pt x="208" y="8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407" name="Freeform 74"/>
            <p:cNvSpPr>
              <a:spLocks/>
            </p:cNvSpPr>
            <p:nvPr/>
          </p:nvSpPr>
          <p:spPr bwMode="auto">
            <a:xfrm>
              <a:off x="6057900" y="1714500"/>
              <a:ext cx="292100" cy="990600"/>
            </a:xfrm>
            <a:custGeom>
              <a:avLst/>
              <a:gdLst>
                <a:gd name="T0" fmla="*/ 463708795 w 184"/>
                <a:gd name="T1" fmla="*/ 0 h 624"/>
                <a:gd name="T2" fmla="*/ 302418749 w 184"/>
                <a:gd name="T3" fmla="*/ 80644993 h 624"/>
                <a:gd name="T4" fmla="*/ 201612483 w 184"/>
                <a:gd name="T5" fmla="*/ 201612471 h 624"/>
                <a:gd name="T6" fmla="*/ 0 w 184"/>
                <a:gd name="T7" fmla="*/ 786288641 h 624"/>
                <a:gd name="T8" fmla="*/ 20161250 w 184"/>
                <a:gd name="T9" fmla="*/ 947578776 h 624"/>
                <a:gd name="T10" fmla="*/ 70564376 w 184"/>
                <a:gd name="T11" fmla="*/ 907256292 h 624"/>
                <a:gd name="T12" fmla="*/ 181451239 w 184"/>
                <a:gd name="T13" fmla="*/ 766127399 h 624"/>
                <a:gd name="T14" fmla="*/ 302418749 w 184"/>
                <a:gd name="T15" fmla="*/ 786288641 h 624"/>
                <a:gd name="T16" fmla="*/ 241935019 w 184"/>
                <a:gd name="T17" fmla="*/ 1008062502 h 624"/>
                <a:gd name="T18" fmla="*/ 302418749 w 184"/>
                <a:gd name="T19" fmla="*/ 1108868713 h 624"/>
                <a:gd name="T20" fmla="*/ 403224965 w 184"/>
                <a:gd name="T21" fmla="*/ 1169352439 h 624"/>
                <a:gd name="T22" fmla="*/ 383063722 w 184"/>
                <a:gd name="T23" fmla="*/ 1350803618 h 624"/>
                <a:gd name="T24" fmla="*/ 282257506 w 184"/>
                <a:gd name="T25" fmla="*/ 1522174176 h 624"/>
                <a:gd name="T26" fmla="*/ 463708795 w 184"/>
                <a:gd name="T27" fmla="*/ 1572577282 h 624"/>
                <a:gd name="T28" fmla="*/ 463708795 w 184"/>
                <a:gd name="T29" fmla="*/ 0 h 6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4"/>
                <a:gd name="T46" fmla="*/ 0 h 624"/>
                <a:gd name="T47" fmla="*/ 184 w 184"/>
                <a:gd name="T48" fmla="*/ 624 h 6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4" h="624">
                  <a:moveTo>
                    <a:pt x="184" y="0"/>
                  </a:moveTo>
                  <a:lnTo>
                    <a:pt x="120" y="32"/>
                  </a:lnTo>
                  <a:lnTo>
                    <a:pt x="80" y="80"/>
                  </a:lnTo>
                  <a:lnTo>
                    <a:pt x="0" y="312"/>
                  </a:lnTo>
                  <a:lnTo>
                    <a:pt x="8" y="376"/>
                  </a:lnTo>
                  <a:lnTo>
                    <a:pt x="28" y="360"/>
                  </a:lnTo>
                  <a:lnTo>
                    <a:pt x="72" y="304"/>
                  </a:lnTo>
                  <a:lnTo>
                    <a:pt x="120" y="312"/>
                  </a:lnTo>
                  <a:lnTo>
                    <a:pt x="96" y="400"/>
                  </a:lnTo>
                  <a:lnTo>
                    <a:pt x="120" y="440"/>
                  </a:lnTo>
                  <a:lnTo>
                    <a:pt x="160" y="464"/>
                  </a:lnTo>
                  <a:lnTo>
                    <a:pt x="152" y="536"/>
                  </a:lnTo>
                  <a:lnTo>
                    <a:pt x="112" y="604"/>
                  </a:lnTo>
                  <a:lnTo>
                    <a:pt x="184" y="62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408" name="Freeform 75"/>
            <p:cNvSpPr>
              <a:spLocks/>
            </p:cNvSpPr>
            <p:nvPr/>
          </p:nvSpPr>
          <p:spPr bwMode="auto">
            <a:xfrm>
              <a:off x="952500" y="3314700"/>
              <a:ext cx="273050" cy="406400"/>
            </a:xfrm>
            <a:custGeom>
              <a:avLst/>
              <a:gdLst>
                <a:gd name="T0" fmla="*/ 0 w 172"/>
                <a:gd name="T1" fmla="*/ 302418705 h 256"/>
                <a:gd name="T2" fmla="*/ 141128750 w 172"/>
                <a:gd name="T3" fmla="*/ 60483746 h 256"/>
                <a:gd name="T4" fmla="*/ 282257499 w 172"/>
                <a:gd name="T5" fmla="*/ 0 h 256"/>
                <a:gd name="T6" fmla="*/ 383063713 w 172"/>
                <a:gd name="T7" fmla="*/ 60483746 h 256"/>
                <a:gd name="T8" fmla="*/ 433466920 w 172"/>
                <a:gd name="T9" fmla="*/ 151209353 h 256"/>
                <a:gd name="T10" fmla="*/ 423386298 w 172"/>
                <a:gd name="T11" fmla="*/ 241934984 h 256"/>
                <a:gd name="T12" fmla="*/ 201612478 w 172"/>
                <a:gd name="T13" fmla="*/ 645159891 h 256"/>
                <a:gd name="T14" fmla="*/ 0 w 172"/>
                <a:gd name="T15" fmla="*/ 302418705 h 2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2"/>
                <a:gd name="T25" fmla="*/ 0 h 256"/>
                <a:gd name="T26" fmla="*/ 172 w 172"/>
                <a:gd name="T27" fmla="*/ 256 h 2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2" h="256">
                  <a:moveTo>
                    <a:pt x="0" y="120"/>
                  </a:moveTo>
                  <a:lnTo>
                    <a:pt x="56" y="24"/>
                  </a:lnTo>
                  <a:lnTo>
                    <a:pt x="112" y="0"/>
                  </a:lnTo>
                  <a:lnTo>
                    <a:pt x="152" y="24"/>
                  </a:lnTo>
                  <a:lnTo>
                    <a:pt x="172" y="60"/>
                  </a:lnTo>
                  <a:lnTo>
                    <a:pt x="168" y="96"/>
                  </a:lnTo>
                  <a:lnTo>
                    <a:pt x="80" y="256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808000"/>
            </a:solidFill>
            <a:ln w="952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409" name="Freeform 146"/>
            <p:cNvSpPr>
              <a:spLocks/>
            </p:cNvSpPr>
            <p:nvPr/>
          </p:nvSpPr>
          <p:spPr bwMode="auto">
            <a:xfrm>
              <a:off x="2382838" y="3729038"/>
              <a:ext cx="255587" cy="285750"/>
            </a:xfrm>
            <a:custGeom>
              <a:avLst/>
              <a:gdLst>
                <a:gd name="T0" fmla="*/ 0 w 161"/>
                <a:gd name="T1" fmla="*/ 372983098 h 180"/>
                <a:gd name="T2" fmla="*/ 299897199 w 161"/>
                <a:gd name="T3" fmla="*/ 22682199 h 180"/>
                <a:gd name="T4" fmla="*/ 405743514 w 161"/>
                <a:gd name="T5" fmla="*/ 0 h 180"/>
                <a:gd name="T6" fmla="*/ 12599961 w 161"/>
                <a:gd name="T7" fmla="*/ 453628170 h 180"/>
                <a:gd name="T8" fmla="*/ 0 w 161"/>
                <a:gd name="T9" fmla="*/ 372983098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180"/>
                <a:gd name="T17" fmla="*/ 161 w 161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180">
                  <a:moveTo>
                    <a:pt x="0" y="148"/>
                  </a:moveTo>
                  <a:lnTo>
                    <a:pt x="119" y="9"/>
                  </a:lnTo>
                  <a:lnTo>
                    <a:pt x="161" y="0"/>
                  </a:lnTo>
                  <a:lnTo>
                    <a:pt x="5" y="180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410" name="Freeform 76"/>
            <p:cNvSpPr>
              <a:spLocks/>
            </p:cNvSpPr>
            <p:nvPr/>
          </p:nvSpPr>
          <p:spPr bwMode="auto">
            <a:xfrm>
              <a:off x="1174750" y="2895600"/>
              <a:ext cx="222250" cy="254000"/>
            </a:xfrm>
            <a:custGeom>
              <a:avLst/>
              <a:gdLst>
                <a:gd name="T0" fmla="*/ 30241874 w 140"/>
                <a:gd name="T1" fmla="*/ 403224945 h 160"/>
                <a:gd name="T2" fmla="*/ 171370600 w 140"/>
                <a:gd name="T3" fmla="*/ 403224945 h 160"/>
                <a:gd name="T4" fmla="*/ 332660579 w 140"/>
                <a:gd name="T5" fmla="*/ 161289988 h 160"/>
                <a:gd name="T6" fmla="*/ 352821820 w 140"/>
                <a:gd name="T7" fmla="*/ 20161249 h 160"/>
                <a:gd name="T8" fmla="*/ 272176856 w 140"/>
                <a:gd name="T9" fmla="*/ 0 h 160"/>
                <a:gd name="T10" fmla="*/ 191531841 w 140"/>
                <a:gd name="T11" fmla="*/ 40322497 h 160"/>
                <a:gd name="T12" fmla="*/ 30241874 w 140"/>
                <a:gd name="T13" fmla="*/ 262096249 h 160"/>
                <a:gd name="T14" fmla="*/ 0 w 140"/>
                <a:gd name="T15" fmla="*/ 332660597 h 160"/>
                <a:gd name="T16" fmla="*/ 30241874 w 140"/>
                <a:gd name="T17" fmla="*/ 403224945 h 1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60"/>
                <a:gd name="T29" fmla="*/ 140 w 140"/>
                <a:gd name="T30" fmla="*/ 160 h 1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60">
                  <a:moveTo>
                    <a:pt x="12" y="160"/>
                  </a:moveTo>
                  <a:lnTo>
                    <a:pt x="68" y="160"/>
                  </a:lnTo>
                  <a:lnTo>
                    <a:pt x="132" y="64"/>
                  </a:lnTo>
                  <a:lnTo>
                    <a:pt x="140" y="8"/>
                  </a:lnTo>
                  <a:lnTo>
                    <a:pt x="108" y="0"/>
                  </a:lnTo>
                  <a:lnTo>
                    <a:pt x="76" y="16"/>
                  </a:lnTo>
                  <a:lnTo>
                    <a:pt x="12" y="104"/>
                  </a:lnTo>
                  <a:lnTo>
                    <a:pt x="0" y="132"/>
                  </a:lnTo>
                  <a:lnTo>
                    <a:pt x="12" y="160"/>
                  </a:lnTo>
                  <a:close/>
                </a:path>
              </a:pathLst>
            </a:custGeom>
            <a:solidFill>
              <a:srgbClr val="808000"/>
            </a:solidFill>
            <a:ln w="952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411" name="Freeform 77"/>
            <p:cNvSpPr>
              <a:spLocks/>
            </p:cNvSpPr>
            <p:nvPr/>
          </p:nvSpPr>
          <p:spPr bwMode="auto">
            <a:xfrm>
              <a:off x="1295400" y="3175000"/>
              <a:ext cx="520700" cy="698500"/>
            </a:xfrm>
            <a:custGeom>
              <a:avLst/>
              <a:gdLst>
                <a:gd name="T0" fmla="*/ 0 w 328"/>
                <a:gd name="T1" fmla="*/ 725804997 h 440"/>
                <a:gd name="T2" fmla="*/ 221773767 w 328"/>
                <a:gd name="T3" fmla="*/ 221773788 h 440"/>
                <a:gd name="T4" fmla="*/ 322579979 w 328"/>
                <a:gd name="T5" fmla="*/ 141128760 h 440"/>
                <a:gd name="T6" fmla="*/ 463708776 w 328"/>
                <a:gd name="T7" fmla="*/ 141128760 h 440"/>
                <a:gd name="T8" fmla="*/ 614918095 w 328"/>
                <a:gd name="T9" fmla="*/ 30241879 h 440"/>
                <a:gd name="T10" fmla="*/ 705643686 w 328"/>
                <a:gd name="T11" fmla="*/ 0 h 440"/>
                <a:gd name="T12" fmla="*/ 645159958 w 328"/>
                <a:gd name="T13" fmla="*/ 282257521 h 440"/>
                <a:gd name="T14" fmla="*/ 826611141 w 328"/>
                <a:gd name="T15" fmla="*/ 483870064 h 440"/>
                <a:gd name="T16" fmla="*/ 826611141 w 328"/>
                <a:gd name="T17" fmla="*/ 725804997 h 440"/>
                <a:gd name="T18" fmla="*/ 645159958 w 328"/>
                <a:gd name="T19" fmla="*/ 1108868839 h 440"/>
                <a:gd name="T20" fmla="*/ 0 w 328"/>
                <a:gd name="T21" fmla="*/ 725804997 h 4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8"/>
                <a:gd name="T34" fmla="*/ 0 h 440"/>
                <a:gd name="T35" fmla="*/ 328 w 328"/>
                <a:gd name="T36" fmla="*/ 440 h 4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8" h="440">
                  <a:moveTo>
                    <a:pt x="0" y="288"/>
                  </a:moveTo>
                  <a:lnTo>
                    <a:pt x="88" y="88"/>
                  </a:lnTo>
                  <a:lnTo>
                    <a:pt x="128" y="56"/>
                  </a:lnTo>
                  <a:lnTo>
                    <a:pt x="184" y="56"/>
                  </a:lnTo>
                  <a:lnTo>
                    <a:pt x="244" y="12"/>
                  </a:lnTo>
                  <a:lnTo>
                    <a:pt x="280" y="0"/>
                  </a:lnTo>
                  <a:lnTo>
                    <a:pt x="256" y="112"/>
                  </a:lnTo>
                  <a:lnTo>
                    <a:pt x="328" y="192"/>
                  </a:lnTo>
                  <a:lnTo>
                    <a:pt x="328" y="288"/>
                  </a:lnTo>
                  <a:lnTo>
                    <a:pt x="256" y="440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808000"/>
            </a:solidFill>
            <a:ln w="952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412" name="Freeform 78"/>
            <p:cNvSpPr>
              <a:spLocks/>
            </p:cNvSpPr>
            <p:nvPr/>
          </p:nvSpPr>
          <p:spPr bwMode="auto">
            <a:xfrm>
              <a:off x="1778000" y="4025900"/>
              <a:ext cx="546100" cy="330200"/>
            </a:xfrm>
            <a:custGeom>
              <a:avLst/>
              <a:gdLst>
                <a:gd name="T0" fmla="*/ 705643698 w 344"/>
                <a:gd name="T1" fmla="*/ 524192545 h 208"/>
                <a:gd name="T2" fmla="*/ 735885562 w 344"/>
                <a:gd name="T3" fmla="*/ 504031301 h 208"/>
                <a:gd name="T4" fmla="*/ 866933839 w 344"/>
                <a:gd name="T5" fmla="*/ 322580005 h 208"/>
                <a:gd name="T6" fmla="*/ 806449912 w 344"/>
                <a:gd name="T7" fmla="*/ 191531868 h 208"/>
                <a:gd name="T8" fmla="*/ 735885562 w 344"/>
                <a:gd name="T9" fmla="*/ 70564379 h 208"/>
                <a:gd name="T10" fmla="*/ 614918105 w 344"/>
                <a:gd name="T11" fmla="*/ 0 h 208"/>
                <a:gd name="T12" fmla="*/ 342741228 w 344"/>
                <a:gd name="T13" fmla="*/ 40322501 h 208"/>
                <a:gd name="T14" fmla="*/ 100806239 w 344"/>
                <a:gd name="T15" fmla="*/ 40322501 h 208"/>
                <a:gd name="T16" fmla="*/ 0 w 344"/>
                <a:gd name="T17" fmla="*/ 120967514 h 208"/>
                <a:gd name="T18" fmla="*/ 0 w 344"/>
                <a:gd name="T19" fmla="*/ 181451246 h 208"/>
                <a:gd name="T20" fmla="*/ 80644996 w 344"/>
                <a:gd name="T21" fmla="*/ 262096272 h 208"/>
                <a:gd name="T22" fmla="*/ 383063713 w 344"/>
                <a:gd name="T23" fmla="*/ 352821871 h 208"/>
                <a:gd name="T24" fmla="*/ 705643698 w 344"/>
                <a:gd name="T25" fmla="*/ 524192545 h 2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4"/>
                <a:gd name="T40" fmla="*/ 0 h 208"/>
                <a:gd name="T41" fmla="*/ 344 w 344"/>
                <a:gd name="T42" fmla="*/ 208 h 2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4" h="208">
                  <a:moveTo>
                    <a:pt x="280" y="208"/>
                  </a:moveTo>
                  <a:lnTo>
                    <a:pt x="292" y="200"/>
                  </a:lnTo>
                  <a:lnTo>
                    <a:pt x="344" y="128"/>
                  </a:lnTo>
                  <a:lnTo>
                    <a:pt x="320" y="76"/>
                  </a:lnTo>
                  <a:lnTo>
                    <a:pt x="292" y="28"/>
                  </a:lnTo>
                  <a:lnTo>
                    <a:pt x="244" y="0"/>
                  </a:lnTo>
                  <a:lnTo>
                    <a:pt x="136" y="16"/>
                  </a:lnTo>
                  <a:lnTo>
                    <a:pt x="40" y="16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32" y="104"/>
                  </a:lnTo>
                  <a:lnTo>
                    <a:pt x="152" y="140"/>
                  </a:lnTo>
                  <a:lnTo>
                    <a:pt x="280" y="208"/>
                  </a:lnTo>
                  <a:close/>
                </a:path>
              </a:pathLst>
            </a:custGeom>
            <a:solidFill>
              <a:srgbClr val="808000"/>
            </a:solidFill>
            <a:ln w="952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413" name="Freeform 79"/>
            <p:cNvSpPr>
              <a:spLocks/>
            </p:cNvSpPr>
            <p:nvPr/>
          </p:nvSpPr>
          <p:spPr bwMode="auto">
            <a:xfrm>
              <a:off x="2252663" y="3384550"/>
              <a:ext cx="617537" cy="400050"/>
            </a:xfrm>
            <a:custGeom>
              <a:avLst/>
              <a:gdLst>
                <a:gd name="T0" fmla="*/ 133567387 w 389"/>
                <a:gd name="T1" fmla="*/ 635079420 h 252"/>
                <a:gd name="T2" fmla="*/ 617436992 w 389"/>
                <a:gd name="T3" fmla="*/ 564515062 h 252"/>
                <a:gd name="T4" fmla="*/ 849291305 w 389"/>
                <a:gd name="T5" fmla="*/ 433466968 h 252"/>
                <a:gd name="T6" fmla="*/ 980339283 w 389"/>
                <a:gd name="T7" fmla="*/ 191531878 h 252"/>
                <a:gd name="T8" fmla="*/ 919855601 w 389"/>
                <a:gd name="T9" fmla="*/ 70564383 h 252"/>
                <a:gd name="T10" fmla="*/ 778726811 w 389"/>
                <a:gd name="T11" fmla="*/ 10080626 h 252"/>
                <a:gd name="T12" fmla="*/ 698081902 w 389"/>
                <a:gd name="T13" fmla="*/ 0 h 252"/>
                <a:gd name="T14" fmla="*/ 496469628 w 389"/>
                <a:gd name="T15" fmla="*/ 10080626 h 252"/>
                <a:gd name="T16" fmla="*/ 0 w 389"/>
                <a:gd name="T17" fmla="*/ 168851271 h 252"/>
                <a:gd name="T18" fmla="*/ 133567387 w 389"/>
                <a:gd name="T19" fmla="*/ 635079420 h 2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9"/>
                <a:gd name="T31" fmla="*/ 0 h 252"/>
                <a:gd name="T32" fmla="*/ 389 w 389"/>
                <a:gd name="T33" fmla="*/ 252 h 2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9" h="252">
                  <a:moveTo>
                    <a:pt x="53" y="252"/>
                  </a:moveTo>
                  <a:lnTo>
                    <a:pt x="245" y="224"/>
                  </a:lnTo>
                  <a:lnTo>
                    <a:pt x="337" y="172"/>
                  </a:lnTo>
                  <a:lnTo>
                    <a:pt x="389" y="76"/>
                  </a:lnTo>
                  <a:lnTo>
                    <a:pt x="365" y="28"/>
                  </a:lnTo>
                  <a:lnTo>
                    <a:pt x="309" y="4"/>
                  </a:lnTo>
                  <a:lnTo>
                    <a:pt x="277" y="0"/>
                  </a:lnTo>
                  <a:lnTo>
                    <a:pt x="197" y="4"/>
                  </a:lnTo>
                  <a:lnTo>
                    <a:pt x="0" y="67"/>
                  </a:lnTo>
                  <a:lnTo>
                    <a:pt x="53" y="252"/>
                  </a:lnTo>
                  <a:close/>
                </a:path>
              </a:pathLst>
            </a:custGeom>
            <a:solidFill>
              <a:srgbClr val="808000"/>
            </a:solidFill>
            <a:ln w="952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414" name="Line 81"/>
            <p:cNvSpPr>
              <a:spLocks noChangeShapeType="1"/>
            </p:cNvSpPr>
            <p:nvPr/>
          </p:nvSpPr>
          <p:spPr bwMode="auto">
            <a:xfrm>
              <a:off x="889000" y="6705600"/>
              <a:ext cx="977900" cy="6477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415" name="Line 82"/>
            <p:cNvSpPr>
              <a:spLocks noChangeShapeType="1"/>
            </p:cNvSpPr>
            <p:nvPr/>
          </p:nvSpPr>
          <p:spPr bwMode="auto">
            <a:xfrm>
              <a:off x="2286000" y="1765300"/>
              <a:ext cx="749300" cy="5715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416" name="Line 83"/>
            <p:cNvSpPr>
              <a:spLocks noChangeShapeType="1"/>
            </p:cNvSpPr>
            <p:nvPr/>
          </p:nvSpPr>
          <p:spPr bwMode="auto">
            <a:xfrm flipH="1">
              <a:off x="2851150" y="1533525"/>
              <a:ext cx="447675" cy="190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417" name="Freeform 85"/>
            <p:cNvSpPr>
              <a:spLocks/>
            </p:cNvSpPr>
            <p:nvPr/>
          </p:nvSpPr>
          <p:spPr bwMode="auto">
            <a:xfrm>
              <a:off x="1981200" y="1104900"/>
              <a:ext cx="736600" cy="4711700"/>
            </a:xfrm>
            <a:custGeom>
              <a:avLst/>
              <a:gdLst>
                <a:gd name="T0" fmla="*/ 0 w 464"/>
                <a:gd name="T1" fmla="*/ 0 h 2968"/>
                <a:gd name="T2" fmla="*/ 383063748 w 464"/>
                <a:gd name="T3" fmla="*/ 2147483647 h 2968"/>
                <a:gd name="T4" fmla="*/ 443547582 w 464"/>
                <a:gd name="T5" fmla="*/ 2147483647 h 2968"/>
                <a:gd name="T6" fmla="*/ 604837539 w 464"/>
                <a:gd name="T7" fmla="*/ 2147483647 h 2968"/>
                <a:gd name="T8" fmla="*/ 866933919 w 464"/>
                <a:gd name="T9" fmla="*/ 2147483647 h 2968"/>
                <a:gd name="T10" fmla="*/ 1008062632 w 464"/>
                <a:gd name="T11" fmla="*/ 2147483647 h 2968"/>
                <a:gd name="T12" fmla="*/ 1169352589 w 464"/>
                <a:gd name="T13" fmla="*/ 2147483647 h 29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4"/>
                <a:gd name="T22" fmla="*/ 0 h 2968"/>
                <a:gd name="T23" fmla="*/ 464 w 464"/>
                <a:gd name="T24" fmla="*/ 2968 h 29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4" h="2968">
                  <a:moveTo>
                    <a:pt x="0" y="0"/>
                  </a:moveTo>
                  <a:lnTo>
                    <a:pt x="152" y="1264"/>
                  </a:lnTo>
                  <a:lnTo>
                    <a:pt x="176" y="1520"/>
                  </a:lnTo>
                  <a:lnTo>
                    <a:pt x="240" y="1752"/>
                  </a:lnTo>
                  <a:lnTo>
                    <a:pt x="344" y="2200"/>
                  </a:lnTo>
                  <a:lnTo>
                    <a:pt x="400" y="2432"/>
                  </a:lnTo>
                  <a:lnTo>
                    <a:pt x="464" y="296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418" name="Freeform 86"/>
            <p:cNvSpPr>
              <a:spLocks/>
            </p:cNvSpPr>
            <p:nvPr/>
          </p:nvSpPr>
          <p:spPr bwMode="auto">
            <a:xfrm>
              <a:off x="431800" y="2717800"/>
              <a:ext cx="1244600" cy="2425700"/>
            </a:xfrm>
            <a:custGeom>
              <a:avLst/>
              <a:gdLst>
                <a:gd name="T0" fmla="*/ 0 w 784"/>
                <a:gd name="T1" fmla="*/ 0 h 1528"/>
                <a:gd name="T2" fmla="*/ 262096268 w 784"/>
                <a:gd name="T3" fmla="*/ 383063727 h 1528"/>
                <a:gd name="T4" fmla="*/ 463708804 w 784"/>
                <a:gd name="T5" fmla="*/ 645159992 h 1528"/>
                <a:gd name="T6" fmla="*/ 826611191 w 784"/>
                <a:gd name="T7" fmla="*/ 1249997497 h 1528"/>
                <a:gd name="T8" fmla="*/ 1249997508 w 784"/>
                <a:gd name="T9" fmla="*/ 2036286393 h 1528"/>
                <a:gd name="T10" fmla="*/ 1431448701 w 784"/>
                <a:gd name="T11" fmla="*/ 2147483647 h 1528"/>
                <a:gd name="T12" fmla="*/ 1754028998 w 784"/>
                <a:gd name="T13" fmla="*/ 2147483647 h 1528"/>
                <a:gd name="T14" fmla="*/ 1895157704 w 784"/>
                <a:gd name="T15" fmla="*/ 2147483647 h 1528"/>
                <a:gd name="T16" fmla="*/ 1975802678 w 784"/>
                <a:gd name="T17" fmla="*/ 2147483647 h 15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84"/>
                <a:gd name="T28" fmla="*/ 0 h 1528"/>
                <a:gd name="T29" fmla="*/ 784 w 784"/>
                <a:gd name="T30" fmla="*/ 1528 h 15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84" h="1528">
                  <a:moveTo>
                    <a:pt x="0" y="0"/>
                  </a:moveTo>
                  <a:lnTo>
                    <a:pt x="104" y="152"/>
                  </a:lnTo>
                  <a:lnTo>
                    <a:pt x="184" y="256"/>
                  </a:lnTo>
                  <a:lnTo>
                    <a:pt x="328" y="496"/>
                  </a:lnTo>
                  <a:lnTo>
                    <a:pt x="496" y="808"/>
                  </a:lnTo>
                  <a:lnTo>
                    <a:pt x="568" y="912"/>
                  </a:lnTo>
                  <a:lnTo>
                    <a:pt x="696" y="1264"/>
                  </a:lnTo>
                  <a:lnTo>
                    <a:pt x="752" y="1368"/>
                  </a:lnTo>
                  <a:lnTo>
                    <a:pt x="784" y="152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419" name="Freeform 87"/>
            <p:cNvSpPr>
              <a:spLocks/>
            </p:cNvSpPr>
            <p:nvPr/>
          </p:nvSpPr>
          <p:spPr bwMode="auto">
            <a:xfrm>
              <a:off x="368300" y="3517900"/>
              <a:ext cx="1498600" cy="3149600"/>
            </a:xfrm>
            <a:custGeom>
              <a:avLst/>
              <a:gdLst>
                <a:gd name="T0" fmla="*/ 0 w 944"/>
                <a:gd name="T1" fmla="*/ 0 h 1984"/>
                <a:gd name="T2" fmla="*/ 524192563 w 944"/>
                <a:gd name="T3" fmla="*/ 685482530 h 1984"/>
                <a:gd name="T4" fmla="*/ 907256412 w 944"/>
                <a:gd name="T5" fmla="*/ 1350803814 h 1984"/>
                <a:gd name="T6" fmla="*/ 1471771266 w 944"/>
                <a:gd name="T7" fmla="*/ 2147483647 h 1984"/>
                <a:gd name="T8" fmla="*/ 1834674069 w 944"/>
                <a:gd name="T9" fmla="*/ 2147483647 h 1984"/>
                <a:gd name="T10" fmla="*/ 2137092741 w 944"/>
                <a:gd name="T11" fmla="*/ 2147483647 h 1984"/>
                <a:gd name="T12" fmla="*/ 2147483647 w 944"/>
                <a:gd name="T13" fmla="*/ 2147483647 h 19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4"/>
                <a:gd name="T22" fmla="*/ 0 h 1984"/>
                <a:gd name="T23" fmla="*/ 944 w 944"/>
                <a:gd name="T24" fmla="*/ 1984 h 19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4" h="1984">
                  <a:moveTo>
                    <a:pt x="0" y="0"/>
                  </a:moveTo>
                  <a:lnTo>
                    <a:pt x="208" y="272"/>
                  </a:lnTo>
                  <a:lnTo>
                    <a:pt x="360" y="536"/>
                  </a:lnTo>
                  <a:lnTo>
                    <a:pt x="584" y="976"/>
                  </a:lnTo>
                  <a:lnTo>
                    <a:pt x="728" y="1392"/>
                  </a:lnTo>
                  <a:lnTo>
                    <a:pt x="848" y="1688"/>
                  </a:lnTo>
                  <a:lnTo>
                    <a:pt x="944" y="198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420" name="Freeform 88"/>
            <p:cNvSpPr>
              <a:spLocks/>
            </p:cNvSpPr>
            <p:nvPr/>
          </p:nvSpPr>
          <p:spPr bwMode="auto">
            <a:xfrm>
              <a:off x="1168400" y="6286500"/>
              <a:ext cx="736600" cy="939800"/>
            </a:xfrm>
            <a:custGeom>
              <a:avLst/>
              <a:gdLst>
                <a:gd name="T0" fmla="*/ 1169352589 w 464"/>
                <a:gd name="T1" fmla="*/ 1491932282 h 592"/>
                <a:gd name="T2" fmla="*/ 806449986 w 464"/>
                <a:gd name="T3" fmla="*/ 987901239 h 592"/>
                <a:gd name="T4" fmla="*/ 161290007 w 464"/>
                <a:gd name="T5" fmla="*/ 221773758 h 592"/>
                <a:gd name="T6" fmla="*/ 0 w 464"/>
                <a:gd name="T7" fmla="*/ 0 h 5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4"/>
                <a:gd name="T13" fmla="*/ 0 h 592"/>
                <a:gd name="T14" fmla="*/ 464 w 464"/>
                <a:gd name="T15" fmla="*/ 592 h 5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4" h="592">
                  <a:moveTo>
                    <a:pt x="464" y="592"/>
                  </a:moveTo>
                  <a:lnTo>
                    <a:pt x="320" y="392"/>
                  </a:lnTo>
                  <a:lnTo>
                    <a:pt x="64" y="88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421" name="Freeform 89"/>
            <p:cNvSpPr>
              <a:spLocks/>
            </p:cNvSpPr>
            <p:nvPr/>
          </p:nvSpPr>
          <p:spPr bwMode="auto">
            <a:xfrm>
              <a:off x="1968500" y="4216400"/>
              <a:ext cx="406400" cy="3860800"/>
            </a:xfrm>
            <a:custGeom>
              <a:avLst/>
              <a:gdLst>
                <a:gd name="T0" fmla="*/ 0 w 256"/>
                <a:gd name="T1" fmla="*/ 0 h 2432"/>
                <a:gd name="T2" fmla="*/ 463708727 w 256"/>
                <a:gd name="T3" fmla="*/ 2147483647 h 2432"/>
                <a:gd name="T4" fmla="*/ 645159891 w 256"/>
                <a:gd name="T5" fmla="*/ 2147483647 h 2432"/>
                <a:gd name="T6" fmla="*/ 0 60000 65536"/>
                <a:gd name="T7" fmla="*/ 0 60000 65536"/>
                <a:gd name="T8" fmla="*/ 0 60000 65536"/>
                <a:gd name="T9" fmla="*/ 0 w 256"/>
                <a:gd name="T10" fmla="*/ 0 h 2432"/>
                <a:gd name="T11" fmla="*/ 256 w 256"/>
                <a:gd name="T12" fmla="*/ 2432 h 2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6" h="2432">
                  <a:moveTo>
                    <a:pt x="0" y="0"/>
                  </a:moveTo>
                  <a:lnTo>
                    <a:pt x="184" y="1696"/>
                  </a:lnTo>
                  <a:lnTo>
                    <a:pt x="256" y="243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422" name="Freeform 90"/>
            <p:cNvSpPr>
              <a:spLocks/>
            </p:cNvSpPr>
            <p:nvPr/>
          </p:nvSpPr>
          <p:spPr bwMode="auto">
            <a:xfrm>
              <a:off x="2451100" y="2794000"/>
              <a:ext cx="266700" cy="368300"/>
            </a:xfrm>
            <a:custGeom>
              <a:avLst/>
              <a:gdLst>
                <a:gd name="T0" fmla="*/ 0 w 168"/>
                <a:gd name="T1" fmla="*/ 0 h 232"/>
                <a:gd name="T2" fmla="*/ 201612476 w 168"/>
                <a:gd name="T3" fmla="*/ 161290007 h 232"/>
                <a:gd name="T4" fmla="*/ 423386295 w 168"/>
                <a:gd name="T5" fmla="*/ 221773791 h 232"/>
                <a:gd name="T6" fmla="*/ 302418739 w 168"/>
                <a:gd name="T7" fmla="*/ 383063748 h 232"/>
                <a:gd name="T8" fmla="*/ 362902467 w 168"/>
                <a:gd name="T9" fmla="*/ 584676295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232"/>
                <a:gd name="T17" fmla="*/ 168 w 168"/>
                <a:gd name="T18" fmla="*/ 232 h 2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232">
                  <a:moveTo>
                    <a:pt x="0" y="0"/>
                  </a:moveTo>
                  <a:lnTo>
                    <a:pt x="80" y="64"/>
                  </a:lnTo>
                  <a:lnTo>
                    <a:pt x="168" y="88"/>
                  </a:lnTo>
                  <a:lnTo>
                    <a:pt x="120" y="152"/>
                  </a:lnTo>
                  <a:lnTo>
                    <a:pt x="144" y="232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423" name="Freeform 91"/>
            <p:cNvSpPr>
              <a:spLocks/>
            </p:cNvSpPr>
            <p:nvPr/>
          </p:nvSpPr>
          <p:spPr bwMode="auto">
            <a:xfrm>
              <a:off x="3022600" y="2120900"/>
              <a:ext cx="508000" cy="3035300"/>
            </a:xfrm>
            <a:custGeom>
              <a:avLst/>
              <a:gdLst>
                <a:gd name="T0" fmla="*/ 0 w 320"/>
                <a:gd name="T1" fmla="*/ 0 h 1912"/>
                <a:gd name="T2" fmla="*/ 342741218 w 320"/>
                <a:gd name="T3" fmla="*/ 1834674075 h 1912"/>
                <a:gd name="T4" fmla="*/ 504031256 w 320"/>
                <a:gd name="T5" fmla="*/ 2147483647 h 1912"/>
                <a:gd name="T6" fmla="*/ 705643679 w 320"/>
                <a:gd name="T7" fmla="*/ 2147483647 h 1912"/>
                <a:gd name="T8" fmla="*/ 806449891 w 320"/>
                <a:gd name="T9" fmla="*/ 2147483647 h 1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0"/>
                <a:gd name="T16" fmla="*/ 0 h 1912"/>
                <a:gd name="T17" fmla="*/ 320 w 320"/>
                <a:gd name="T18" fmla="*/ 1912 h 19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0" h="1912">
                  <a:moveTo>
                    <a:pt x="0" y="0"/>
                  </a:moveTo>
                  <a:lnTo>
                    <a:pt x="136" y="728"/>
                  </a:lnTo>
                  <a:lnTo>
                    <a:pt x="200" y="1136"/>
                  </a:lnTo>
                  <a:lnTo>
                    <a:pt x="280" y="1696"/>
                  </a:lnTo>
                  <a:lnTo>
                    <a:pt x="320" y="191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424" name="Freeform 92"/>
            <p:cNvSpPr>
              <a:spLocks/>
            </p:cNvSpPr>
            <p:nvPr/>
          </p:nvSpPr>
          <p:spPr bwMode="auto">
            <a:xfrm>
              <a:off x="901700" y="2870200"/>
              <a:ext cx="3187700" cy="5689600"/>
            </a:xfrm>
            <a:custGeom>
              <a:avLst/>
              <a:gdLst>
                <a:gd name="T0" fmla="*/ 2147483647 w 2008"/>
                <a:gd name="T1" fmla="*/ 2147483647 h 3584"/>
                <a:gd name="T2" fmla="*/ 2147483647 w 2008"/>
                <a:gd name="T3" fmla="*/ 2147483647 h 3584"/>
                <a:gd name="T4" fmla="*/ 2147483647 w 2008"/>
                <a:gd name="T5" fmla="*/ 2147483647 h 3584"/>
                <a:gd name="T6" fmla="*/ 2147483647 w 2008"/>
                <a:gd name="T7" fmla="*/ 2147483647 h 3584"/>
                <a:gd name="T8" fmla="*/ 2147483647 w 2008"/>
                <a:gd name="T9" fmla="*/ 2147483647 h 3584"/>
                <a:gd name="T10" fmla="*/ 2147483647 w 2008"/>
                <a:gd name="T11" fmla="*/ 2147483647 h 3584"/>
                <a:gd name="T12" fmla="*/ 2147483647 w 2008"/>
                <a:gd name="T13" fmla="*/ 2147483647 h 3584"/>
                <a:gd name="T14" fmla="*/ 2137092774 w 2008"/>
                <a:gd name="T15" fmla="*/ 2147483647 h 3584"/>
                <a:gd name="T16" fmla="*/ 1854835343 w 2008"/>
                <a:gd name="T17" fmla="*/ 2147483647 h 3584"/>
                <a:gd name="T18" fmla="*/ 1189513858 w 2008"/>
                <a:gd name="T19" fmla="*/ 2147483647 h 3584"/>
                <a:gd name="T20" fmla="*/ 1249997593 w 2008"/>
                <a:gd name="T21" fmla="*/ 2147483647 h 3584"/>
                <a:gd name="T22" fmla="*/ 1532255024 w 2008"/>
                <a:gd name="T23" fmla="*/ 2147483647 h 3584"/>
                <a:gd name="T24" fmla="*/ 2147483647 w 2008"/>
                <a:gd name="T25" fmla="*/ 2147483647 h 3584"/>
                <a:gd name="T26" fmla="*/ 2147483647 w 2008"/>
                <a:gd name="T27" fmla="*/ 2147483647 h 3584"/>
                <a:gd name="T28" fmla="*/ 2147483647 w 2008"/>
                <a:gd name="T29" fmla="*/ 2147483647 h 3584"/>
                <a:gd name="T30" fmla="*/ 2147483647 w 2008"/>
                <a:gd name="T31" fmla="*/ 2147483647 h 3584"/>
                <a:gd name="T32" fmla="*/ 2147483647 w 2008"/>
                <a:gd name="T33" fmla="*/ 2147483647 h 3584"/>
                <a:gd name="T34" fmla="*/ 2147483647 w 2008"/>
                <a:gd name="T35" fmla="*/ 2147483647 h 3584"/>
                <a:gd name="T36" fmla="*/ 2147483647 w 2008"/>
                <a:gd name="T37" fmla="*/ 2147483647 h 3584"/>
                <a:gd name="T38" fmla="*/ 2147483647 w 2008"/>
                <a:gd name="T39" fmla="*/ 2147483647 h 3584"/>
                <a:gd name="T40" fmla="*/ 2147483647 w 2008"/>
                <a:gd name="T41" fmla="*/ 2147483647 h 3584"/>
                <a:gd name="T42" fmla="*/ 2147483647 w 2008"/>
                <a:gd name="T43" fmla="*/ 2147483647 h 3584"/>
                <a:gd name="T44" fmla="*/ 2147483647 w 2008"/>
                <a:gd name="T45" fmla="*/ 2147483647 h 3584"/>
                <a:gd name="T46" fmla="*/ 2147483647 w 2008"/>
                <a:gd name="T47" fmla="*/ 2147483647 h 3584"/>
                <a:gd name="T48" fmla="*/ 2147483647 w 2008"/>
                <a:gd name="T49" fmla="*/ 2147483647 h 3584"/>
                <a:gd name="T50" fmla="*/ 2147483647 w 2008"/>
                <a:gd name="T51" fmla="*/ 2147483647 h 3584"/>
                <a:gd name="T52" fmla="*/ 2147483647 w 2008"/>
                <a:gd name="T53" fmla="*/ 2147483647 h 3584"/>
                <a:gd name="T54" fmla="*/ 2147483647 w 2008"/>
                <a:gd name="T55" fmla="*/ 1552416224 h 3584"/>
                <a:gd name="T56" fmla="*/ 2147483647 w 2008"/>
                <a:gd name="T57" fmla="*/ 1471771246 h 3584"/>
                <a:gd name="T58" fmla="*/ 2147483647 w 2008"/>
                <a:gd name="T59" fmla="*/ 947578889 h 3584"/>
                <a:gd name="T60" fmla="*/ 2147483647 w 2008"/>
                <a:gd name="T61" fmla="*/ 806449979 h 3584"/>
                <a:gd name="T62" fmla="*/ 2147483647 w 2008"/>
                <a:gd name="T63" fmla="*/ 181451250 h 3584"/>
                <a:gd name="T64" fmla="*/ 2147483647 w 2008"/>
                <a:gd name="T65" fmla="*/ 60483758 h 3584"/>
                <a:gd name="T66" fmla="*/ 2147483647 w 2008"/>
                <a:gd name="T67" fmla="*/ 120967517 h 3584"/>
                <a:gd name="T68" fmla="*/ 2147483647 w 2008"/>
                <a:gd name="T69" fmla="*/ 40322501 h 3584"/>
                <a:gd name="T70" fmla="*/ 2147483647 w 2008"/>
                <a:gd name="T71" fmla="*/ 443547578 h 3584"/>
                <a:gd name="T72" fmla="*/ 2147483647 w 2008"/>
                <a:gd name="T73" fmla="*/ 1209675067 h 3584"/>
                <a:gd name="T74" fmla="*/ 2147483647 w 2008"/>
                <a:gd name="T75" fmla="*/ 1330642534 h 3584"/>
                <a:gd name="T76" fmla="*/ 1713706627 w 2008"/>
                <a:gd name="T77" fmla="*/ 1270158801 h 3584"/>
                <a:gd name="T78" fmla="*/ 1633061250 w 2008"/>
                <a:gd name="T79" fmla="*/ 1693545332 h 3584"/>
                <a:gd name="T80" fmla="*/ 1350803818 w 2008"/>
                <a:gd name="T81" fmla="*/ 1834674044 h 3584"/>
                <a:gd name="T82" fmla="*/ 1532255024 w 2008"/>
                <a:gd name="T83" fmla="*/ 2147483647 h 3584"/>
                <a:gd name="T84" fmla="*/ 1572577514 w 2008"/>
                <a:gd name="T85" fmla="*/ 2147483647 h 3584"/>
                <a:gd name="T86" fmla="*/ 1391126309 w 2008"/>
                <a:gd name="T87" fmla="*/ 2147483647 h 3584"/>
                <a:gd name="T88" fmla="*/ 1290320083 w 2008"/>
                <a:gd name="T89" fmla="*/ 2147483647 h 3584"/>
                <a:gd name="T90" fmla="*/ 1370965064 w 2008"/>
                <a:gd name="T91" fmla="*/ 2147483647 h 3584"/>
                <a:gd name="T92" fmla="*/ 1229836348 w 2008"/>
                <a:gd name="T93" fmla="*/ 2147483647 h 3584"/>
                <a:gd name="T94" fmla="*/ 1693545382 w 2008"/>
                <a:gd name="T95" fmla="*/ 2147483647 h 3584"/>
                <a:gd name="T96" fmla="*/ 1673384137 w 2008"/>
                <a:gd name="T97" fmla="*/ 2147483647 h 3584"/>
                <a:gd name="T98" fmla="*/ 1391126309 w 2008"/>
                <a:gd name="T99" fmla="*/ 2147483647 h 3584"/>
                <a:gd name="T100" fmla="*/ 1088707632 w 2008"/>
                <a:gd name="T101" fmla="*/ 2147483647 h 3584"/>
                <a:gd name="T102" fmla="*/ 846772691 w 2008"/>
                <a:gd name="T103" fmla="*/ 2147483647 h 3584"/>
                <a:gd name="T104" fmla="*/ 100806250 w 2008"/>
                <a:gd name="T105" fmla="*/ 2147483647 h 3584"/>
                <a:gd name="T106" fmla="*/ 0 w 2008"/>
                <a:gd name="T107" fmla="*/ 2147483647 h 3584"/>
                <a:gd name="T108" fmla="*/ 40322503 w 2008"/>
                <a:gd name="T109" fmla="*/ 2147483647 h 3584"/>
                <a:gd name="T110" fmla="*/ 181451255 w 2008"/>
                <a:gd name="T111" fmla="*/ 2147483647 h 3584"/>
                <a:gd name="T112" fmla="*/ 504031326 w 2008"/>
                <a:gd name="T113" fmla="*/ 2147483647 h 3584"/>
                <a:gd name="T114" fmla="*/ 907256426 w 2008"/>
                <a:gd name="T115" fmla="*/ 2147483647 h 35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08"/>
                <a:gd name="T175" fmla="*/ 0 h 3584"/>
                <a:gd name="T176" fmla="*/ 2008 w 2008"/>
                <a:gd name="T177" fmla="*/ 3584 h 35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08" h="3584">
                  <a:moveTo>
                    <a:pt x="1464" y="2888"/>
                  </a:moveTo>
                  <a:lnTo>
                    <a:pt x="1512" y="2944"/>
                  </a:lnTo>
                  <a:lnTo>
                    <a:pt x="1480" y="3024"/>
                  </a:lnTo>
                  <a:lnTo>
                    <a:pt x="1488" y="3120"/>
                  </a:lnTo>
                  <a:lnTo>
                    <a:pt x="1400" y="3120"/>
                  </a:lnTo>
                  <a:lnTo>
                    <a:pt x="1232" y="3240"/>
                  </a:lnTo>
                  <a:lnTo>
                    <a:pt x="1128" y="3216"/>
                  </a:lnTo>
                  <a:lnTo>
                    <a:pt x="1032" y="3256"/>
                  </a:lnTo>
                  <a:lnTo>
                    <a:pt x="992" y="3352"/>
                  </a:lnTo>
                  <a:lnTo>
                    <a:pt x="1000" y="3416"/>
                  </a:lnTo>
                  <a:lnTo>
                    <a:pt x="1048" y="3472"/>
                  </a:lnTo>
                  <a:lnTo>
                    <a:pt x="1200" y="3512"/>
                  </a:lnTo>
                  <a:lnTo>
                    <a:pt x="1200" y="3568"/>
                  </a:lnTo>
                  <a:lnTo>
                    <a:pt x="960" y="3544"/>
                  </a:lnTo>
                  <a:lnTo>
                    <a:pt x="880" y="3544"/>
                  </a:lnTo>
                  <a:lnTo>
                    <a:pt x="848" y="3584"/>
                  </a:lnTo>
                  <a:lnTo>
                    <a:pt x="744" y="3584"/>
                  </a:lnTo>
                  <a:lnTo>
                    <a:pt x="736" y="3536"/>
                  </a:lnTo>
                  <a:lnTo>
                    <a:pt x="592" y="3544"/>
                  </a:lnTo>
                  <a:lnTo>
                    <a:pt x="472" y="3368"/>
                  </a:lnTo>
                  <a:lnTo>
                    <a:pt x="504" y="3328"/>
                  </a:lnTo>
                  <a:lnTo>
                    <a:pt x="496" y="3280"/>
                  </a:lnTo>
                  <a:lnTo>
                    <a:pt x="576" y="3112"/>
                  </a:lnTo>
                  <a:lnTo>
                    <a:pt x="608" y="3040"/>
                  </a:lnTo>
                  <a:lnTo>
                    <a:pt x="776" y="2928"/>
                  </a:lnTo>
                  <a:lnTo>
                    <a:pt x="920" y="3040"/>
                  </a:lnTo>
                  <a:lnTo>
                    <a:pt x="1032" y="3056"/>
                  </a:lnTo>
                  <a:lnTo>
                    <a:pt x="1056" y="2984"/>
                  </a:lnTo>
                  <a:lnTo>
                    <a:pt x="1168" y="2928"/>
                  </a:lnTo>
                  <a:lnTo>
                    <a:pt x="1176" y="2824"/>
                  </a:lnTo>
                  <a:lnTo>
                    <a:pt x="1208" y="2752"/>
                  </a:lnTo>
                  <a:lnTo>
                    <a:pt x="1192" y="2680"/>
                  </a:lnTo>
                  <a:lnTo>
                    <a:pt x="1168" y="2592"/>
                  </a:lnTo>
                  <a:lnTo>
                    <a:pt x="1104" y="2480"/>
                  </a:lnTo>
                  <a:lnTo>
                    <a:pt x="1136" y="2400"/>
                  </a:lnTo>
                  <a:lnTo>
                    <a:pt x="1184" y="2328"/>
                  </a:lnTo>
                  <a:lnTo>
                    <a:pt x="1192" y="2280"/>
                  </a:lnTo>
                  <a:lnTo>
                    <a:pt x="1192" y="2152"/>
                  </a:lnTo>
                  <a:lnTo>
                    <a:pt x="1256" y="2056"/>
                  </a:lnTo>
                  <a:lnTo>
                    <a:pt x="1264" y="1912"/>
                  </a:lnTo>
                  <a:lnTo>
                    <a:pt x="1288" y="1816"/>
                  </a:lnTo>
                  <a:lnTo>
                    <a:pt x="1328" y="1768"/>
                  </a:lnTo>
                  <a:lnTo>
                    <a:pt x="1392" y="1712"/>
                  </a:lnTo>
                  <a:lnTo>
                    <a:pt x="1456" y="1664"/>
                  </a:lnTo>
                  <a:lnTo>
                    <a:pt x="1528" y="1624"/>
                  </a:lnTo>
                  <a:lnTo>
                    <a:pt x="1576" y="1496"/>
                  </a:lnTo>
                  <a:lnTo>
                    <a:pt x="1488" y="1392"/>
                  </a:lnTo>
                  <a:lnTo>
                    <a:pt x="1480" y="1304"/>
                  </a:lnTo>
                  <a:lnTo>
                    <a:pt x="1520" y="1280"/>
                  </a:lnTo>
                  <a:lnTo>
                    <a:pt x="1520" y="1176"/>
                  </a:lnTo>
                  <a:lnTo>
                    <a:pt x="1552" y="1128"/>
                  </a:lnTo>
                  <a:lnTo>
                    <a:pt x="1600" y="1064"/>
                  </a:lnTo>
                  <a:lnTo>
                    <a:pt x="1656" y="984"/>
                  </a:lnTo>
                  <a:lnTo>
                    <a:pt x="1608" y="872"/>
                  </a:lnTo>
                  <a:lnTo>
                    <a:pt x="1664" y="624"/>
                  </a:lnTo>
                  <a:lnTo>
                    <a:pt x="1720" y="616"/>
                  </a:lnTo>
                  <a:lnTo>
                    <a:pt x="1792" y="536"/>
                  </a:lnTo>
                  <a:lnTo>
                    <a:pt x="1912" y="584"/>
                  </a:lnTo>
                  <a:lnTo>
                    <a:pt x="1920" y="488"/>
                  </a:lnTo>
                  <a:lnTo>
                    <a:pt x="1888" y="376"/>
                  </a:lnTo>
                  <a:lnTo>
                    <a:pt x="1904" y="320"/>
                  </a:lnTo>
                  <a:lnTo>
                    <a:pt x="1960" y="320"/>
                  </a:lnTo>
                  <a:lnTo>
                    <a:pt x="2008" y="200"/>
                  </a:lnTo>
                  <a:lnTo>
                    <a:pt x="1888" y="72"/>
                  </a:lnTo>
                  <a:lnTo>
                    <a:pt x="1816" y="32"/>
                  </a:lnTo>
                  <a:lnTo>
                    <a:pt x="1760" y="24"/>
                  </a:lnTo>
                  <a:lnTo>
                    <a:pt x="1720" y="0"/>
                  </a:lnTo>
                  <a:lnTo>
                    <a:pt x="1656" y="48"/>
                  </a:lnTo>
                  <a:lnTo>
                    <a:pt x="1568" y="40"/>
                  </a:lnTo>
                  <a:lnTo>
                    <a:pt x="1528" y="16"/>
                  </a:lnTo>
                  <a:lnTo>
                    <a:pt x="1424" y="56"/>
                  </a:lnTo>
                  <a:lnTo>
                    <a:pt x="1120" y="176"/>
                  </a:lnTo>
                  <a:lnTo>
                    <a:pt x="1144" y="328"/>
                  </a:lnTo>
                  <a:lnTo>
                    <a:pt x="1040" y="480"/>
                  </a:lnTo>
                  <a:lnTo>
                    <a:pt x="984" y="480"/>
                  </a:lnTo>
                  <a:lnTo>
                    <a:pt x="920" y="528"/>
                  </a:lnTo>
                  <a:lnTo>
                    <a:pt x="760" y="496"/>
                  </a:lnTo>
                  <a:lnTo>
                    <a:pt x="680" y="504"/>
                  </a:lnTo>
                  <a:lnTo>
                    <a:pt x="688" y="592"/>
                  </a:lnTo>
                  <a:lnTo>
                    <a:pt x="648" y="672"/>
                  </a:lnTo>
                  <a:lnTo>
                    <a:pt x="544" y="672"/>
                  </a:lnTo>
                  <a:lnTo>
                    <a:pt x="536" y="728"/>
                  </a:lnTo>
                  <a:lnTo>
                    <a:pt x="608" y="792"/>
                  </a:lnTo>
                  <a:lnTo>
                    <a:pt x="608" y="888"/>
                  </a:lnTo>
                  <a:lnTo>
                    <a:pt x="656" y="920"/>
                  </a:lnTo>
                  <a:lnTo>
                    <a:pt x="624" y="976"/>
                  </a:lnTo>
                  <a:lnTo>
                    <a:pt x="656" y="1104"/>
                  </a:lnTo>
                  <a:lnTo>
                    <a:pt x="552" y="1128"/>
                  </a:lnTo>
                  <a:lnTo>
                    <a:pt x="472" y="1304"/>
                  </a:lnTo>
                  <a:lnTo>
                    <a:pt x="512" y="1392"/>
                  </a:lnTo>
                  <a:lnTo>
                    <a:pt x="496" y="1520"/>
                  </a:lnTo>
                  <a:lnTo>
                    <a:pt x="544" y="1584"/>
                  </a:lnTo>
                  <a:lnTo>
                    <a:pt x="552" y="1656"/>
                  </a:lnTo>
                  <a:lnTo>
                    <a:pt x="488" y="1640"/>
                  </a:lnTo>
                  <a:lnTo>
                    <a:pt x="448" y="1712"/>
                  </a:lnTo>
                  <a:lnTo>
                    <a:pt x="672" y="1848"/>
                  </a:lnTo>
                  <a:lnTo>
                    <a:pt x="784" y="1952"/>
                  </a:lnTo>
                  <a:lnTo>
                    <a:pt x="664" y="2128"/>
                  </a:lnTo>
                  <a:lnTo>
                    <a:pt x="624" y="2200"/>
                  </a:lnTo>
                  <a:lnTo>
                    <a:pt x="552" y="2248"/>
                  </a:lnTo>
                  <a:lnTo>
                    <a:pt x="512" y="2336"/>
                  </a:lnTo>
                  <a:lnTo>
                    <a:pt x="432" y="2384"/>
                  </a:lnTo>
                  <a:lnTo>
                    <a:pt x="336" y="2480"/>
                  </a:lnTo>
                  <a:lnTo>
                    <a:pt x="336" y="2680"/>
                  </a:lnTo>
                  <a:lnTo>
                    <a:pt x="272" y="2672"/>
                  </a:lnTo>
                  <a:lnTo>
                    <a:pt x="40" y="2776"/>
                  </a:lnTo>
                  <a:lnTo>
                    <a:pt x="0" y="2800"/>
                  </a:lnTo>
                  <a:lnTo>
                    <a:pt x="0" y="2864"/>
                  </a:lnTo>
                  <a:lnTo>
                    <a:pt x="8" y="2952"/>
                  </a:lnTo>
                  <a:lnTo>
                    <a:pt x="16" y="3064"/>
                  </a:lnTo>
                  <a:lnTo>
                    <a:pt x="32" y="3152"/>
                  </a:lnTo>
                  <a:lnTo>
                    <a:pt x="72" y="3256"/>
                  </a:lnTo>
                  <a:lnTo>
                    <a:pt x="144" y="3280"/>
                  </a:lnTo>
                  <a:lnTo>
                    <a:pt x="200" y="3280"/>
                  </a:lnTo>
                  <a:lnTo>
                    <a:pt x="280" y="3328"/>
                  </a:lnTo>
                  <a:lnTo>
                    <a:pt x="360" y="3368"/>
                  </a:lnTo>
                  <a:lnTo>
                    <a:pt x="440" y="3392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425" name="Freeform 93"/>
            <p:cNvSpPr>
              <a:spLocks/>
            </p:cNvSpPr>
            <p:nvPr/>
          </p:nvSpPr>
          <p:spPr bwMode="auto">
            <a:xfrm>
              <a:off x="2628900" y="1422400"/>
              <a:ext cx="3619500" cy="6057900"/>
            </a:xfrm>
            <a:custGeom>
              <a:avLst/>
              <a:gdLst>
                <a:gd name="T0" fmla="*/ 705643646 w 2280"/>
                <a:gd name="T1" fmla="*/ 1975802788 h 3816"/>
                <a:gd name="T2" fmla="*/ 725804888 w 2280"/>
                <a:gd name="T3" fmla="*/ 1693545360 h 3816"/>
                <a:gd name="T4" fmla="*/ 1129029913 w 2280"/>
                <a:gd name="T5" fmla="*/ 1471771270 h 3816"/>
                <a:gd name="T6" fmla="*/ 1108868672 w 2280"/>
                <a:gd name="T7" fmla="*/ 866933925 h 3816"/>
                <a:gd name="T8" fmla="*/ 1290319844 w 2280"/>
                <a:gd name="T9" fmla="*/ 544353809 h 3816"/>
                <a:gd name="T10" fmla="*/ 1854834999 w 2280"/>
                <a:gd name="T11" fmla="*/ 201612498 h 3816"/>
                <a:gd name="T12" fmla="*/ 2147483647 w 2280"/>
                <a:gd name="T13" fmla="*/ 383063751 h 3816"/>
                <a:gd name="T14" fmla="*/ 2147483647 w 2280"/>
                <a:gd name="T15" fmla="*/ 201612498 h 3816"/>
                <a:gd name="T16" fmla="*/ 2147483647 w 2280"/>
                <a:gd name="T17" fmla="*/ 0 h 3816"/>
                <a:gd name="T18" fmla="*/ 2147483647 w 2280"/>
                <a:gd name="T19" fmla="*/ 463708830 h 3816"/>
                <a:gd name="T20" fmla="*/ 2147483647 w 2280"/>
                <a:gd name="T21" fmla="*/ 544353809 h 3816"/>
                <a:gd name="T22" fmla="*/ 2147483647 w 2280"/>
                <a:gd name="T23" fmla="*/ 887095170 h 3816"/>
                <a:gd name="T24" fmla="*/ 2147483647 w 2280"/>
                <a:gd name="T25" fmla="*/ 1189513842 h 3816"/>
                <a:gd name="T26" fmla="*/ 2147483647 w 2280"/>
                <a:gd name="T27" fmla="*/ 1290320067 h 3816"/>
                <a:gd name="T28" fmla="*/ 2147483647 w 2280"/>
                <a:gd name="T29" fmla="*/ 1774190340 h 3816"/>
                <a:gd name="T30" fmla="*/ 2147483647 w 2280"/>
                <a:gd name="T31" fmla="*/ 2076609012 h 3816"/>
                <a:gd name="T32" fmla="*/ 2147483647 w 2280"/>
                <a:gd name="T33" fmla="*/ 2147483647 h 3816"/>
                <a:gd name="T34" fmla="*/ 2147483647 w 2280"/>
                <a:gd name="T35" fmla="*/ 2147483647 h 3816"/>
                <a:gd name="T36" fmla="*/ 2147483647 w 2280"/>
                <a:gd name="T37" fmla="*/ 2147483647 h 3816"/>
                <a:gd name="T38" fmla="*/ 2147483647 w 2280"/>
                <a:gd name="T39" fmla="*/ 2147483647 h 3816"/>
                <a:gd name="T40" fmla="*/ 2147483647 w 2280"/>
                <a:gd name="T41" fmla="*/ 2147483647 h 3816"/>
                <a:gd name="T42" fmla="*/ 2147483647 w 2280"/>
                <a:gd name="T43" fmla="*/ 2147483647 h 3816"/>
                <a:gd name="T44" fmla="*/ 2147483647 w 2280"/>
                <a:gd name="T45" fmla="*/ 2147483647 h 3816"/>
                <a:gd name="T46" fmla="*/ 2147483647 w 2280"/>
                <a:gd name="T47" fmla="*/ 2147483647 h 3816"/>
                <a:gd name="T48" fmla="*/ 2147483647 w 2280"/>
                <a:gd name="T49" fmla="*/ 2147483647 h 3816"/>
                <a:gd name="T50" fmla="*/ 2147483647 w 2280"/>
                <a:gd name="T51" fmla="*/ 2147483647 h 3816"/>
                <a:gd name="T52" fmla="*/ 2147483647 w 2280"/>
                <a:gd name="T53" fmla="*/ 2147483647 h 3816"/>
                <a:gd name="T54" fmla="*/ 2147483647 w 2280"/>
                <a:gd name="T55" fmla="*/ 2147483647 h 3816"/>
                <a:gd name="T56" fmla="*/ 2147483647 w 2280"/>
                <a:gd name="T57" fmla="*/ 2147483647 h 3816"/>
                <a:gd name="T58" fmla="*/ 2147483647 w 2280"/>
                <a:gd name="T59" fmla="*/ 2147483647 h 3816"/>
                <a:gd name="T60" fmla="*/ 2147483647 w 2280"/>
                <a:gd name="T61" fmla="*/ 2147483647 h 3816"/>
                <a:gd name="T62" fmla="*/ 2147483647 w 2280"/>
                <a:gd name="T63" fmla="*/ 2147483647 h 3816"/>
                <a:gd name="T64" fmla="*/ 2147483647 w 2280"/>
                <a:gd name="T65" fmla="*/ 2147483647 h 3816"/>
                <a:gd name="T66" fmla="*/ 1653222189 w 2280"/>
                <a:gd name="T67" fmla="*/ 2147483647 h 3816"/>
                <a:gd name="T68" fmla="*/ 1108868672 w 2280"/>
                <a:gd name="T69" fmla="*/ 2147483647 h 3816"/>
                <a:gd name="T70" fmla="*/ 846772534 w 2280"/>
                <a:gd name="T71" fmla="*/ 2147483647 h 38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80"/>
                <a:gd name="T109" fmla="*/ 0 h 3816"/>
                <a:gd name="T110" fmla="*/ 2280 w 2280"/>
                <a:gd name="T111" fmla="*/ 3816 h 38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80" h="3816">
                  <a:moveTo>
                    <a:pt x="0" y="808"/>
                  </a:moveTo>
                  <a:lnTo>
                    <a:pt x="280" y="784"/>
                  </a:lnTo>
                  <a:lnTo>
                    <a:pt x="256" y="712"/>
                  </a:lnTo>
                  <a:lnTo>
                    <a:pt x="288" y="672"/>
                  </a:lnTo>
                  <a:lnTo>
                    <a:pt x="344" y="672"/>
                  </a:lnTo>
                  <a:lnTo>
                    <a:pt x="448" y="584"/>
                  </a:lnTo>
                  <a:lnTo>
                    <a:pt x="432" y="472"/>
                  </a:lnTo>
                  <a:lnTo>
                    <a:pt x="440" y="344"/>
                  </a:lnTo>
                  <a:lnTo>
                    <a:pt x="496" y="264"/>
                  </a:lnTo>
                  <a:lnTo>
                    <a:pt x="512" y="216"/>
                  </a:lnTo>
                  <a:lnTo>
                    <a:pt x="576" y="200"/>
                  </a:lnTo>
                  <a:lnTo>
                    <a:pt x="736" y="80"/>
                  </a:lnTo>
                  <a:lnTo>
                    <a:pt x="936" y="72"/>
                  </a:lnTo>
                  <a:lnTo>
                    <a:pt x="1024" y="152"/>
                  </a:lnTo>
                  <a:lnTo>
                    <a:pt x="1080" y="104"/>
                  </a:lnTo>
                  <a:lnTo>
                    <a:pt x="1176" y="80"/>
                  </a:lnTo>
                  <a:lnTo>
                    <a:pt x="1280" y="8"/>
                  </a:lnTo>
                  <a:lnTo>
                    <a:pt x="1488" y="0"/>
                  </a:lnTo>
                  <a:lnTo>
                    <a:pt x="1512" y="112"/>
                  </a:lnTo>
                  <a:lnTo>
                    <a:pt x="1520" y="184"/>
                  </a:lnTo>
                  <a:lnTo>
                    <a:pt x="1536" y="240"/>
                  </a:lnTo>
                  <a:lnTo>
                    <a:pt x="1680" y="216"/>
                  </a:lnTo>
                  <a:lnTo>
                    <a:pt x="1776" y="296"/>
                  </a:lnTo>
                  <a:lnTo>
                    <a:pt x="2032" y="352"/>
                  </a:lnTo>
                  <a:lnTo>
                    <a:pt x="2088" y="424"/>
                  </a:lnTo>
                  <a:lnTo>
                    <a:pt x="2152" y="472"/>
                  </a:lnTo>
                  <a:lnTo>
                    <a:pt x="2240" y="464"/>
                  </a:lnTo>
                  <a:lnTo>
                    <a:pt x="2280" y="512"/>
                  </a:lnTo>
                  <a:lnTo>
                    <a:pt x="2248" y="632"/>
                  </a:lnTo>
                  <a:lnTo>
                    <a:pt x="2192" y="704"/>
                  </a:lnTo>
                  <a:lnTo>
                    <a:pt x="2192" y="800"/>
                  </a:lnTo>
                  <a:lnTo>
                    <a:pt x="2144" y="824"/>
                  </a:lnTo>
                  <a:lnTo>
                    <a:pt x="2088" y="912"/>
                  </a:lnTo>
                  <a:lnTo>
                    <a:pt x="2040" y="920"/>
                  </a:lnTo>
                  <a:lnTo>
                    <a:pt x="2048" y="976"/>
                  </a:lnTo>
                  <a:lnTo>
                    <a:pt x="2192" y="1072"/>
                  </a:lnTo>
                  <a:lnTo>
                    <a:pt x="2248" y="1040"/>
                  </a:lnTo>
                  <a:lnTo>
                    <a:pt x="2280" y="1080"/>
                  </a:lnTo>
                  <a:lnTo>
                    <a:pt x="2128" y="1304"/>
                  </a:lnTo>
                  <a:lnTo>
                    <a:pt x="2064" y="1288"/>
                  </a:lnTo>
                  <a:lnTo>
                    <a:pt x="1992" y="1288"/>
                  </a:lnTo>
                  <a:lnTo>
                    <a:pt x="1936" y="1224"/>
                  </a:lnTo>
                  <a:lnTo>
                    <a:pt x="1880" y="1232"/>
                  </a:lnTo>
                  <a:lnTo>
                    <a:pt x="1880" y="1360"/>
                  </a:lnTo>
                  <a:lnTo>
                    <a:pt x="1832" y="1336"/>
                  </a:lnTo>
                  <a:lnTo>
                    <a:pt x="1848" y="1232"/>
                  </a:lnTo>
                  <a:lnTo>
                    <a:pt x="1744" y="1248"/>
                  </a:lnTo>
                  <a:lnTo>
                    <a:pt x="1664" y="1296"/>
                  </a:lnTo>
                  <a:lnTo>
                    <a:pt x="1632" y="1384"/>
                  </a:lnTo>
                  <a:lnTo>
                    <a:pt x="1504" y="1496"/>
                  </a:lnTo>
                  <a:lnTo>
                    <a:pt x="1552" y="1528"/>
                  </a:lnTo>
                  <a:lnTo>
                    <a:pt x="1568" y="1592"/>
                  </a:lnTo>
                  <a:lnTo>
                    <a:pt x="1496" y="1704"/>
                  </a:lnTo>
                  <a:lnTo>
                    <a:pt x="1464" y="1896"/>
                  </a:lnTo>
                  <a:lnTo>
                    <a:pt x="1512" y="1968"/>
                  </a:lnTo>
                  <a:lnTo>
                    <a:pt x="1592" y="2008"/>
                  </a:lnTo>
                  <a:lnTo>
                    <a:pt x="1664" y="2080"/>
                  </a:lnTo>
                  <a:lnTo>
                    <a:pt x="1712" y="2080"/>
                  </a:lnTo>
                  <a:lnTo>
                    <a:pt x="1784" y="2176"/>
                  </a:lnTo>
                  <a:lnTo>
                    <a:pt x="1736" y="2248"/>
                  </a:lnTo>
                  <a:lnTo>
                    <a:pt x="1632" y="2216"/>
                  </a:lnTo>
                  <a:lnTo>
                    <a:pt x="1384" y="2168"/>
                  </a:lnTo>
                  <a:lnTo>
                    <a:pt x="1280" y="2216"/>
                  </a:lnTo>
                  <a:lnTo>
                    <a:pt x="1192" y="2336"/>
                  </a:lnTo>
                  <a:lnTo>
                    <a:pt x="1128" y="2384"/>
                  </a:lnTo>
                  <a:lnTo>
                    <a:pt x="1128" y="2464"/>
                  </a:lnTo>
                  <a:lnTo>
                    <a:pt x="1000" y="3656"/>
                  </a:lnTo>
                  <a:lnTo>
                    <a:pt x="656" y="3752"/>
                  </a:lnTo>
                  <a:lnTo>
                    <a:pt x="576" y="3752"/>
                  </a:lnTo>
                  <a:lnTo>
                    <a:pt x="440" y="3736"/>
                  </a:lnTo>
                  <a:lnTo>
                    <a:pt x="384" y="3736"/>
                  </a:lnTo>
                  <a:lnTo>
                    <a:pt x="336" y="3752"/>
                  </a:lnTo>
                  <a:lnTo>
                    <a:pt x="392" y="3816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426" name="Freeform 94"/>
            <p:cNvSpPr>
              <a:spLocks/>
            </p:cNvSpPr>
            <p:nvPr/>
          </p:nvSpPr>
          <p:spPr bwMode="auto">
            <a:xfrm>
              <a:off x="4679950" y="1581150"/>
              <a:ext cx="676275" cy="1638300"/>
            </a:xfrm>
            <a:custGeom>
              <a:avLst/>
              <a:gdLst>
                <a:gd name="T0" fmla="*/ 1073586652 w 426"/>
                <a:gd name="T1" fmla="*/ 2147483647 h 1032"/>
                <a:gd name="T2" fmla="*/ 589716592 w 426"/>
                <a:gd name="T3" fmla="*/ 1602819014 h 1032"/>
                <a:gd name="T4" fmla="*/ 498990993 w 426"/>
                <a:gd name="T5" fmla="*/ 1436488780 h 1032"/>
                <a:gd name="T6" fmla="*/ 272176896 w 426"/>
                <a:gd name="T7" fmla="*/ 831651367 h 1032"/>
                <a:gd name="T8" fmla="*/ 0 w 426"/>
                <a:gd name="T9" fmla="*/ 0 h 10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6"/>
                <a:gd name="T16" fmla="*/ 0 h 1032"/>
                <a:gd name="T17" fmla="*/ 426 w 426"/>
                <a:gd name="T18" fmla="*/ 1032 h 10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6" h="1032">
                  <a:moveTo>
                    <a:pt x="426" y="1032"/>
                  </a:moveTo>
                  <a:lnTo>
                    <a:pt x="234" y="636"/>
                  </a:lnTo>
                  <a:lnTo>
                    <a:pt x="198" y="570"/>
                  </a:lnTo>
                  <a:lnTo>
                    <a:pt x="108" y="33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427" name="Line 95"/>
            <p:cNvSpPr>
              <a:spLocks noChangeShapeType="1"/>
            </p:cNvSpPr>
            <p:nvPr/>
          </p:nvSpPr>
          <p:spPr bwMode="auto">
            <a:xfrm flipH="1" flipV="1">
              <a:off x="4870450" y="2171700"/>
              <a:ext cx="1485900" cy="552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428" name="Line 96"/>
            <p:cNvSpPr>
              <a:spLocks noChangeShapeType="1"/>
            </p:cNvSpPr>
            <p:nvPr/>
          </p:nvSpPr>
          <p:spPr bwMode="auto">
            <a:xfrm flipH="1" flipV="1">
              <a:off x="1250950" y="3600450"/>
              <a:ext cx="514350" cy="3238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429" name="Line 97"/>
            <p:cNvSpPr>
              <a:spLocks noChangeShapeType="1"/>
            </p:cNvSpPr>
            <p:nvPr/>
          </p:nvSpPr>
          <p:spPr bwMode="auto">
            <a:xfrm flipH="1" flipV="1">
              <a:off x="2632075" y="3857625"/>
              <a:ext cx="295275" cy="4381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430" name="Line 98"/>
            <p:cNvSpPr>
              <a:spLocks noChangeShapeType="1"/>
            </p:cNvSpPr>
            <p:nvPr/>
          </p:nvSpPr>
          <p:spPr bwMode="auto">
            <a:xfrm flipH="1" flipV="1">
              <a:off x="2451100" y="4267200"/>
              <a:ext cx="990600" cy="14573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431" name="Line 99"/>
            <p:cNvSpPr>
              <a:spLocks noChangeShapeType="1"/>
            </p:cNvSpPr>
            <p:nvPr/>
          </p:nvSpPr>
          <p:spPr bwMode="auto">
            <a:xfrm flipH="1" flipV="1">
              <a:off x="1079500" y="5553075"/>
              <a:ext cx="695325" cy="1104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432" name="Freeform 101"/>
            <p:cNvSpPr>
              <a:spLocks/>
            </p:cNvSpPr>
            <p:nvPr/>
          </p:nvSpPr>
          <p:spPr bwMode="auto">
            <a:xfrm>
              <a:off x="2413000" y="8369300"/>
              <a:ext cx="444500" cy="266700"/>
            </a:xfrm>
            <a:custGeom>
              <a:avLst/>
              <a:gdLst>
                <a:gd name="T0" fmla="*/ 0 w 280"/>
                <a:gd name="T1" fmla="*/ 0 h 168"/>
                <a:gd name="T2" fmla="*/ 383063682 w 280"/>
                <a:gd name="T3" fmla="*/ 241935011 h 168"/>
                <a:gd name="T4" fmla="*/ 705643641 w 280"/>
                <a:gd name="T5" fmla="*/ 423386295 h 168"/>
                <a:gd name="T6" fmla="*/ 0 60000 65536"/>
                <a:gd name="T7" fmla="*/ 0 60000 65536"/>
                <a:gd name="T8" fmla="*/ 0 60000 65536"/>
                <a:gd name="T9" fmla="*/ 0 w 280"/>
                <a:gd name="T10" fmla="*/ 0 h 168"/>
                <a:gd name="T11" fmla="*/ 280 w 280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168">
                  <a:moveTo>
                    <a:pt x="0" y="0"/>
                  </a:moveTo>
                  <a:lnTo>
                    <a:pt x="152" y="96"/>
                  </a:lnTo>
                  <a:lnTo>
                    <a:pt x="280" y="168"/>
                  </a:ln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433" name="Freeform 104"/>
            <p:cNvSpPr>
              <a:spLocks/>
            </p:cNvSpPr>
            <p:nvPr/>
          </p:nvSpPr>
          <p:spPr bwMode="auto">
            <a:xfrm>
              <a:off x="698500" y="8013700"/>
              <a:ext cx="1803400" cy="520700"/>
            </a:xfrm>
            <a:custGeom>
              <a:avLst/>
              <a:gdLst>
                <a:gd name="T0" fmla="*/ 2147483647 w 1136"/>
                <a:gd name="T1" fmla="*/ 604837473 h 328"/>
                <a:gd name="T2" fmla="*/ 2147483647 w 1136"/>
                <a:gd name="T3" fmla="*/ 826611141 h 328"/>
                <a:gd name="T4" fmla="*/ 2147483647 w 1136"/>
                <a:gd name="T5" fmla="*/ 826611141 h 328"/>
                <a:gd name="T6" fmla="*/ 2147483647 w 1136"/>
                <a:gd name="T7" fmla="*/ 705643686 h 328"/>
                <a:gd name="T8" fmla="*/ 1794351272 w 1136"/>
                <a:gd name="T9" fmla="*/ 705643686 h 328"/>
                <a:gd name="T10" fmla="*/ 1310481084 w 1136"/>
                <a:gd name="T11" fmla="*/ 322579979 h 328"/>
                <a:gd name="T12" fmla="*/ 987901222 w 1136"/>
                <a:gd name="T13" fmla="*/ 241935009 h 328"/>
                <a:gd name="T14" fmla="*/ 766127369 w 1136"/>
                <a:gd name="T15" fmla="*/ 120967505 h 328"/>
                <a:gd name="T16" fmla="*/ 584676197 w 1136"/>
                <a:gd name="T17" fmla="*/ 80644995 h 328"/>
                <a:gd name="T18" fmla="*/ 443547508 w 1136"/>
                <a:gd name="T19" fmla="*/ 80644995 h 328"/>
                <a:gd name="T20" fmla="*/ 262096237 w 1136"/>
                <a:gd name="T21" fmla="*/ 0 h 328"/>
                <a:gd name="T22" fmla="*/ 0 w 1136"/>
                <a:gd name="T23" fmla="*/ 20161249 h 3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36"/>
                <a:gd name="T37" fmla="*/ 0 h 328"/>
                <a:gd name="T38" fmla="*/ 1136 w 1136"/>
                <a:gd name="T39" fmla="*/ 328 h 3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36" h="328">
                  <a:moveTo>
                    <a:pt x="1136" y="240"/>
                  </a:moveTo>
                  <a:lnTo>
                    <a:pt x="1112" y="328"/>
                  </a:lnTo>
                  <a:lnTo>
                    <a:pt x="1024" y="328"/>
                  </a:lnTo>
                  <a:lnTo>
                    <a:pt x="872" y="280"/>
                  </a:lnTo>
                  <a:lnTo>
                    <a:pt x="712" y="280"/>
                  </a:lnTo>
                  <a:lnTo>
                    <a:pt x="520" y="128"/>
                  </a:lnTo>
                  <a:lnTo>
                    <a:pt x="392" y="96"/>
                  </a:lnTo>
                  <a:lnTo>
                    <a:pt x="304" y="48"/>
                  </a:lnTo>
                  <a:lnTo>
                    <a:pt x="232" y="32"/>
                  </a:lnTo>
                  <a:lnTo>
                    <a:pt x="176" y="32"/>
                  </a:lnTo>
                  <a:lnTo>
                    <a:pt x="104" y="0"/>
                  </a:lnTo>
                  <a:lnTo>
                    <a:pt x="0" y="8"/>
                  </a:ln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434" name="Freeform 106"/>
            <p:cNvSpPr>
              <a:spLocks/>
            </p:cNvSpPr>
            <p:nvPr/>
          </p:nvSpPr>
          <p:spPr bwMode="auto">
            <a:xfrm>
              <a:off x="2184400" y="4368800"/>
              <a:ext cx="1524000" cy="1320800"/>
            </a:xfrm>
            <a:custGeom>
              <a:avLst/>
              <a:gdLst>
                <a:gd name="T0" fmla="*/ 2147483647 w 960"/>
                <a:gd name="T1" fmla="*/ 2096770178 h 832"/>
                <a:gd name="T2" fmla="*/ 2147483647 w 960"/>
                <a:gd name="T3" fmla="*/ 1915318982 h 832"/>
                <a:gd name="T4" fmla="*/ 2036286526 w 960"/>
                <a:gd name="T5" fmla="*/ 1471771215 h 832"/>
                <a:gd name="T6" fmla="*/ 1794351587 w 960"/>
                <a:gd name="T7" fmla="*/ 1310481262 h 832"/>
                <a:gd name="T8" fmla="*/ 1612899987 w 960"/>
                <a:gd name="T9" fmla="*/ 1169352554 h 832"/>
                <a:gd name="T10" fmla="*/ 1350803803 w 960"/>
                <a:gd name="T11" fmla="*/ 1088707577 h 832"/>
                <a:gd name="T12" fmla="*/ 1209675089 w 960"/>
                <a:gd name="T13" fmla="*/ 967740113 h 832"/>
                <a:gd name="T14" fmla="*/ 786288748 w 960"/>
                <a:gd name="T15" fmla="*/ 846772648 h 832"/>
                <a:gd name="T16" fmla="*/ 524192565 w 960"/>
                <a:gd name="T17" fmla="*/ 564515033 h 832"/>
                <a:gd name="T18" fmla="*/ 362902507 w 960"/>
                <a:gd name="T19" fmla="*/ 443547568 h 832"/>
                <a:gd name="T20" fmla="*/ 0 w 960"/>
                <a:gd name="T21" fmla="*/ 0 h 8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60"/>
                <a:gd name="T34" fmla="*/ 0 h 832"/>
                <a:gd name="T35" fmla="*/ 960 w 960"/>
                <a:gd name="T36" fmla="*/ 832 h 8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60" h="832">
                  <a:moveTo>
                    <a:pt x="960" y="832"/>
                  </a:moveTo>
                  <a:lnTo>
                    <a:pt x="888" y="760"/>
                  </a:lnTo>
                  <a:lnTo>
                    <a:pt x="808" y="584"/>
                  </a:lnTo>
                  <a:lnTo>
                    <a:pt x="712" y="520"/>
                  </a:lnTo>
                  <a:lnTo>
                    <a:pt x="640" y="464"/>
                  </a:lnTo>
                  <a:lnTo>
                    <a:pt x="536" y="432"/>
                  </a:lnTo>
                  <a:lnTo>
                    <a:pt x="480" y="384"/>
                  </a:lnTo>
                  <a:lnTo>
                    <a:pt x="312" y="336"/>
                  </a:lnTo>
                  <a:lnTo>
                    <a:pt x="208" y="224"/>
                  </a:lnTo>
                  <a:lnTo>
                    <a:pt x="144" y="176"/>
                  </a:lnTo>
                  <a:lnTo>
                    <a:pt x="0" y="0"/>
                  </a:ln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435" name="Freeform 107"/>
            <p:cNvSpPr>
              <a:spLocks/>
            </p:cNvSpPr>
            <p:nvPr/>
          </p:nvSpPr>
          <p:spPr bwMode="auto">
            <a:xfrm>
              <a:off x="4356100" y="927100"/>
              <a:ext cx="1346200" cy="2819400"/>
            </a:xfrm>
            <a:custGeom>
              <a:avLst/>
              <a:gdLst>
                <a:gd name="T0" fmla="*/ 2137092678 w 848"/>
                <a:gd name="T1" fmla="*/ 2147483647 h 1776"/>
                <a:gd name="T2" fmla="*/ 2016125213 w 848"/>
                <a:gd name="T3" fmla="*/ 2147483647 h 1776"/>
                <a:gd name="T4" fmla="*/ 1854835260 w 848"/>
                <a:gd name="T5" fmla="*/ 2147483647 h 1776"/>
                <a:gd name="T6" fmla="*/ 1693545306 w 848"/>
                <a:gd name="T7" fmla="*/ 2147483647 h 1776"/>
                <a:gd name="T8" fmla="*/ 1411287491 w 848"/>
                <a:gd name="T9" fmla="*/ 2147483647 h 1776"/>
                <a:gd name="T10" fmla="*/ 967740118 w 848"/>
                <a:gd name="T11" fmla="*/ 2147483647 h 1776"/>
                <a:gd name="T12" fmla="*/ 887095141 w 848"/>
                <a:gd name="T13" fmla="*/ 2147483647 h 1776"/>
                <a:gd name="T14" fmla="*/ 645160013 w 848"/>
                <a:gd name="T15" fmla="*/ 2147483647 h 1776"/>
                <a:gd name="T16" fmla="*/ 423386327 w 848"/>
                <a:gd name="T17" fmla="*/ 2016125239 h 1776"/>
                <a:gd name="T18" fmla="*/ 60483757 w 848"/>
                <a:gd name="T19" fmla="*/ 1713706573 h 1776"/>
                <a:gd name="T20" fmla="*/ 0 w 848"/>
                <a:gd name="T21" fmla="*/ 1451609998 h 1776"/>
                <a:gd name="T22" fmla="*/ 120967515 w 848"/>
                <a:gd name="T23" fmla="*/ 947578886 h 1776"/>
                <a:gd name="T24" fmla="*/ 544353792 w 848"/>
                <a:gd name="T25" fmla="*/ 645160021 h 1776"/>
                <a:gd name="T26" fmla="*/ 705643745 w 848"/>
                <a:gd name="T27" fmla="*/ 423386332 h 1776"/>
                <a:gd name="T28" fmla="*/ 846772653 w 848"/>
                <a:gd name="T29" fmla="*/ 141128761 h 1776"/>
                <a:gd name="T30" fmla="*/ 887095141 w 848"/>
                <a:gd name="T31" fmla="*/ 0 h 17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48"/>
                <a:gd name="T49" fmla="*/ 0 h 1776"/>
                <a:gd name="T50" fmla="*/ 848 w 848"/>
                <a:gd name="T51" fmla="*/ 1776 h 177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48" h="1776">
                  <a:moveTo>
                    <a:pt x="848" y="1776"/>
                  </a:moveTo>
                  <a:lnTo>
                    <a:pt x="800" y="1640"/>
                  </a:lnTo>
                  <a:lnTo>
                    <a:pt x="736" y="1552"/>
                  </a:lnTo>
                  <a:lnTo>
                    <a:pt x="672" y="1440"/>
                  </a:lnTo>
                  <a:lnTo>
                    <a:pt x="560" y="1384"/>
                  </a:lnTo>
                  <a:lnTo>
                    <a:pt x="384" y="1080"/>
                  </a:lnTo>
                  <a:lnTo>
                    <a:pt x="352" y="984"/>
                  </a:lnTo>
                  <a:lnTo>
                    <a:pt x="256" y="888"/>
                  </a:lnTo>
                  <a:lnTo>
                    <a:pt x="168" y="800"/>
                  </a:lnTo>
                  <a:lnTo>
                    <a:pt x="24" y="680"/>
                  </a:lnTo>
                  <a:lnTo>
                    <a:pt x="0" y="576"/>
                  </a:lnTo>
                  <a:lnTo>
                    <a:pt x="48" y="376"/>
                  </a:lnTo>
                  <a:lnTo>
                    <a:pt x="216" y="256"/>
                  </a:lnTo>
                  <a:lnTo>
                    <a:pt x="280" y="168"/>
                  </a:lnTo>
                  <a:lnTo>
                    <a:pt x="336" y="56"/>
                  </a:lnTo>
                  <a:lnTo>
                    <a:pt x="352" y="0"/>
                  </a:ln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436" name="Freeform 10"/>
            <p:cNvSpPr>
              <a:spLocks/>
            </p:cNvSpPr>
            <p:nvPr/>
          </p:nvSpPr>
          <p:spPr bwMode="auto">
            <a:xfrm>
              <a:off x="1504950" y="5467350"/>
              <a:ext cx="1466850" cy="1047750"/>
            </a:xfrm>
            <a:custGeom>
              <a:avLst/>
              <a:gdLst>
                <a:gd name="T0" fmla="*/ 2147483647 w 924"/>
                <a:gd name="T1" fmla="*/ 1663302907 h 660"/>
                <a:gd name="T2" fmla="*/ 1058465742 w 924"/>
                <a:gd name="T3" fmla="*/ 884574120 h 660"/>
                <a:gd name="T4" fmla="*/ 665321273 w 924"/>
                <a:gd name="T5" fmla="*/ 536792487 h 660"/>
                <a:gd name="T6" fmla="*/ 0 w 924"/>
                <a:gd name="T7" fmla="*/ 0 h 6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4"/>
                <a:gd name="T13" fmla="*/ 0 h 660"/>
                <a:gd name="T14" fmla="*/ 924 w 924"/>
                <a:gd name="T15" fmla="*/ 660 h 6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4" h="660">
                  <a:moveTo>
                    <a:pt x="924" y="660"/>
                  </a:moveTo>
                  <a:lnTo>
                    <a:pt x="420" y="351"/>
                  </a:lnTo>
                  <a:lnTo>
                    <a:pt x="264" y="213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437" name="Line 144"/>
            <p:cNvSpPr>
              <a:spLocks noChangeShapeType="1"/>
            </p:cNvSpPr>
            <p:nvPr/>
          </p:nvSpPr>
          <p:spPr bwMode="auto">
            <a:xfrm flipH="1" flipV="1">
              <a:off x="2193925" y="6303963"/>
              <a:ext cx="608013" cy="8032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438" name="Freeform 103"/>
            <p:cNvSpPr>
              <a:spLocks/>
            </p:cNvSpPr>
            <p:nvPr/>
          </p:nvSpPr>
          <p:spPr bwMode="auto">
            <a:xfrm>
              <a:off x="1651000" y="2654300"/>
              <a:ext cx="1054100" cy="5702300"/>
            </a:xfrm>
            <a:custGeom>
              <a:avLst/>
              <a:gdLst>
                <a:gd name="T0" fmla="*/ 604837476 w 664"/>
                <a:gd name="T1" fmla="*/ 100806247 h 3592"/>
                <a:gd name="T2" fmla="*/ 786288659 w 664"/>
                <a:gd name="T3" fmla="*/ 0 h 3592"/>
                <a:gd name="T4" fmla="*/ 1189513710 w 664"/>
                <a:gd name="T5" fmla="*/ 181451250 h 3592"/>
                <a:gd name="T6" fmla="*/ 1391126135 w 664"/>
                <a:gd name="T7" fmla="*/ 161290006 h 3592"/>
                <a:gd name="T8" fmla="*/ 1411287378 w 664"/>
                <a:gd name="T9" fmla="*/ 403224990 h 3592"/>
                <a:gd name="T10" fmla="*/ 1350803650 w 664"/>
                <a:gd name="T11" fmla="*/ 544353800 h 3592"/>
                <a:gd name="T12" fmla="*/ 1330642408 w 664"/>
                <a:gd name="T13" fmla="*/ 705643757 h 3592"/>
                <a:gd name="T14" fmla="*/ 1229836195 w 664"/>
                <a:gd name="T15" fmla="*/ 866933911 h 3592"/>
                <a:gd name="T16" fmla="*/ 1209674952 w 664"/>
                <a:gd name="T17" fmla="*/ 1169352579 h 3592"/>
                <a:gd name="T18" fmla="*/ 1048385011 w 664"/>
                <a:gd name="T19" fmla="*/ 1592738714 h 3592"/>
                <a:gd name="T20" fmla="*/ 967740041 w 664"/>
                <a:gd name="T21" fmla="*/ 1895157779 h 3592"/>
                <a:gd name="T22" fmla="*/ 927417556 w 664"/>
                <a:gd name="T23" fmla="*/ 2147483647 h 3592"/>
                <a:gd name="T24" fmla="*/ 826611145 w 664"/>
                <a:gd name="T25" fmla="*/ 2147483647 h 3592"/>
                <a:gd name="T26" fmla="*/ 826611145 w 664"/>
                <a:gd name="T27" fmla="*/ 2147483647 h 3592"/>
                <a:gd name="T28" fmla="*/ 725804932 w 664"/>
                <a:gd name="T29" fmla="*/ 2147483647 h 3592"/>
                <a:gd name="T30" fmla="*/ 403224951 w 664"/>
                <a:gd name="T31" fmla="*/ 2147483647 h 3592"/>
                <a:gd name="T32" fmla="*/ 322579981 w 664"/>
                <a:gd name="T33" fmla="*/ 2147483647 h 3592"/>
                <a:gd name="T34" fmla="*/ 262096253 w 664"/>
                <a:gd name="T35" fmla="*/ 2147483647 h 3592"/>
                <a:gd name="T36" fmla="*/ 60483753 w 664"/>
                <a:gd name="T37" fmla="*/ 2147483647 h 3592"/>
                <a:gd name="T38" fmla="*/ 0 w 664"/>
                <a:gd name="T39" fmla="*/ 2147483647 h 3592"/>
                <a:gd name="T40" fmla="*/ 403224951 w 664"/>
                <a:gd name="T41" fmla="*/ 2147483647 h 3592"/>
                <a:gd name="T42" fmla="*/ 584676233 w 664"/>
                <a:gd name="T43" fmla="*/ 2147483647 h 3592"/>
                <a:gd name="T44" fmla="*/ 866933828 w 664"/>
                <a:gd name="T45" fmla="*/ 2147483647 h 3592"/>
                <a:gd name="T46" fmla="*/ 1028223769 w 664"/>
                <a:gd name="T47" fmla="*/ 2147483647 h 3592"/>
                <a:gd name="T48" fmla="*/ 1209674952 w 664"/>
                <a:gd name="T49" fmla="*/ 2147483647 h 3592"/>
                <a:gd name="T50" fmla="*/ 1330642408 w 664"/>
                <a:gd name="T51" fmla="*/ 2147483647 h 3592"/>
                <a:gd name="T52" fmla="*/ 1552416076 w 664"/>
                <a:gd name="T53" fmla="*/ 2147483647 h 3592"/>
                <a:gd name="T54" fmla="*/ 1512093591 w 664"/>
                <a:gd name="T55" fmla="*/ 2147483647 h 3592"/>
                <a:gd name="T56" fmla="*/ 1673383928 w 664"/>
                <a:gd name="T57" fmla="*/ 2147483647 h 3592"/>
                <a:gd name="T58" fmla="*/ 1391126135 w 664"/>
                <a:gd name="T59" fmla="*/ 2147483647 h 3592"/>
                <a:gd name="T60" fmla="*/ 1290319922 w 664"/>
                <a:gd name="T61" fmla="*/ 2147483647 h 3592"/>
                <a:gd name="T62" fmla="*/ 1229836195 w 664"/>
                <a:gd name="T63" fmla="*/ 2147483647 h 3592"/>
                <a:gd name="T64" fmla="*/ 1149191224 w 664"/>
                <a:gd name="T65" fmla="*/ 2147483647 h 3592"/>
                <a:gd name="T66" fmla="*/ 1189513710 w 664"/>
                <a:gd name="T67" fmla="*/ 2147483647 h 359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64"/>
                <a:gd name="T103" fmla="*/ 0 h 3592"/>
                <a:gd name="T104" fmla="*/ 664 w 664"/>
                <a:gd name="T105" fmla="*/ 3592 h 359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64" h="3592">
                  <a:moveTo>
                    <a:pt x="240" y="40"/>
                  </a:moveTo>
                  <a:lnTo>
                    <a:pt x="312" y="0"/>
                  </a:lnTo>
                  <a:lnTo>
                    <a:pt x="472" y="72"/>
                  </a:lnTo>
                  <a:lnTo>
                    <a:pt x="552" y="64"/>
                  </a:lnTo>
                  <a:lnTo>
                    <a:pt x="560" y="160"/>
                  </a:lnTo>
                  <a:lnTo>
                    <a:pt x="536" y="216"/>
                  </a:lnTo>
                  <a:lnTo>
                    <a:pt x="528" y="280"/>
                  </a:lnTo>
                  <a:lnTo>
                    <a:pt x="488" y="344"/>
                  </a:lnTo>
                  <a:lnTo>
                    <a:pt x="480" y="464"/>
                  </a:lnTo>
                  <a:lnTo>
                    <a:pt x="416" y="632"/>
                  </a:lnTo>
                  <a:lnTo>
                    <a:pt x="384" y="752"/>
                  </a:lnTo>
                  <a:lnTo>
                    <a:pt x="368" y="888"/>
                  </a:lnTo>
                  <a:lnTo>
                    <a:pt x="328" y="1104"/>
                  </a:lnTo>
                  <a:lnTo>
                    <a:pt x="328" y="1200"/>
                  </a:lnTo>
                  <a:lnTo>
                    <a:pt x="288" y="1320"/>
                  </a:lnTo>
                  <a:lnTo>
                    <a:pt x="160" y="1392"/>
                  </a:lnTo>
                  <a:lnTo>
                    <a:pt x="128" y="1488"/>
                  </a:lnTo>
                  <a:lnTo>
                    <a:pt x="104" y="1616"/>
                  </a:lnTo>
                  <a:lnTo>
                    <a:pt x="24" y="1736"/>
                  </a:lnTo>
                  <a:lnTo>
                    <a:pt x="0" y="1848"/>
                  </a:lnTo>
                  <a:lnTo>
                    <a:pt x="160" y="1952"/>
                  </a:lnTo>
                  <a:lnTo>
                    <a:pt x="232" y="2000"/>
                  </a:lnTo>
                  <a:lnTo>
                    <a:pt x="344" y="2120"/>
                  </a:lnTo>
                  <a:lnTo>
                    <a:pt x="408" y="2264"/>
                  </a:lnTo>
                  <a:lnTo>
                    <a:pt x="480" y="2480"/>
                  </a:lnTo>
                  <a:lnTo>
                    <a:pt x="528" y="2512"/>
                  </a:lnTo>
                  <a:lnTo>
                    <a:pt x="616" y="2664"/>
                  </a:lnTo>
                  <a:lnTo>
                    <a:pt x="600" y="2776"/>
                  </a:lnTo>
                  <a:lnTo>
                    <a:pt x="664" y="2936"/>
                  </a:lnTo>
                  <a:lnTo>
                    <a:pt x="552" y="3096"/>
                  </a:lnTo>
                  <a:lnTo>
                    <a:pt x="512" y="3160"/>
                  </a:lnTo>
                  <a:lnTo>
                    <a:pt x="488" y="3368"/>
                  </a:lnTo>
                  <a:lnTo>
                    <a:pt x="456" y="3456"/>
                  </a:lnTo>
                  <a:lnTo>
                    <a:pt x="472" y="3592"/>
                  </a:ln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439" name="Freeform 105"/>
            <p:cNvSpPr>
              <a:spLocks/>
            </p:cNvSpPr>
            <p:nvPr/>
          </p:nvSpPr>
          <p:spPr bwMode="auto">
            <a:xfrm>
              <a:off x="965200" y="4927600"/>
              <a:ext cx="698500" cy="635000"/>
            </a:xfrm>
            <a:custGeom>
              <a:avLst/>
              <a:gdLst>
                <a:gd name="T0" fmla="*/ 0 w 440"/>
                <a:gd name="T1" fmla="*/ 0 h 400"/>
                <a:gd name="T2" fmla="*/ 443547575 w 440"/>
                <a:gd name="T3" fmla="*/ 342741245 h 400"/>
                <a:gd name="T4" fmla="*/ 685482508 w 440"/>
                <a:gd name="T5" fmla="*/ 705643733 h 400"/>
                <a:gd name="T6" fmla="*/ 866933906 w 440"/>
                <a:gd name="T7" fmla="*/ 927417614 h 400"/>
                <a:gd name="T8" fmla="*/ 1108868839 w 440"/>
                <a:gd name="T9" fmla="*/ 1008062589 h 4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"/>
                <a:gd name="T16" fmla="*/ 0 h 400"/>
                <a:gd name="T17" fmla="*/ 440 w 440"/>
                <a:gd name="T18" fmla="*/ 400 h 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" h="400">
                  <a:moveTo>
                    <a:pt x="0" y="0"/>
                  </a:moveTo>
                  <a:lnTo>
                    <a:pt x="176" y="136"/>
                  </a:lnTo>
                  <a:lnTo>
                    <a:pt x="272" y="280"/>
                  </a:lnTo>
                  <a:lnTo>
                    <a:pt x="344" y="368"/>
                  </a:lnTo>
                  <a:lnTo>
                    <a:pt x="440" y="400"/>
                  </a:ln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440" name="Line 154"/>
            <p:cNvSpPr>
              <a:spLocks noChangeShapeType="1"/>
            </p:cNvSpPr>
            <p:nvPr/>
          </p:nvSpPr>
          <p:spPr bwMode="auto">
            <a:xfrm rot="3339828" flipV="1">
              <a:off x="2060042" y="8758032"/>
              <a:ext cx="517525" cy="7604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4441" name="Text Box 155"/>
            <p:cNvSpPr txBox="1">
              <a:spLocks noChangeArrowheads="1"/>
            </p:cNvSpPr>
            <p:nvPr/>
          </p:nvSpPr>
          <p:spPr bwMode="auto">
            <a:xfrm>
              <a:off x="1960472" y="8738569"/>
              <a:ext cx="793750" cy="428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200" b="1"/>
                <a:t>2km</a:t>
              </a:r>
            </a:p>
          </p:txBody>
        </p:sp>
        <p:sp>
          <p:nvSpPr>
            <p:cNvPr id="14442" name="Rectangle 156"/>
            <p:cNvSpPr>
              <a:spLocks noChangeArrowheads="1"/>
            </p:cNvSpPr>
            <p:nvPr/>
          </p:nvSpPr>
          <p:spPr bwMode="auto">
            <a:xfrm>
              <a:off x="371475" y="361950"/>
              <a:ext cx="5981700" cy="8943975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252" name="Title 1"/>
            <p:cNvSpPr txBox="1">
              <a:spLocks/>
            </p:cNvSpPr>
            <p:nvPr/>
          </p:nvSpPr>
          <p:spPr bwMode="auto">
            <a:xfrm>
              <a:off x="3691079" y="4452922"/>
              <a:ext cx="1180194" cy="373695"/>
            </a:xfrm>
            <a:prstGeom prst="rect">
              <a:avLst/>
            </a:prstGeom>
            <a:solidFill>
              <a:schemeClr val="bg1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IE" sz="1000" b="1" kern="0" dirty="0">
                  <a:solidFill>
                    <a:srgbClr val="333333"/>
                  </a:solidFill>
                  <a:latin typeface="+mj-lt"/>
                  <a:ea typeface="+mj-ea"/>
                  <a:cs typeface="+mj-cs"/>
                </a:rPr>
                <a:t>PL3849</a:t>
              </a:r>
            </a:p>
          </p:txBody>
        </p:sp>
      </p:grpSp>
      <p:sp>
        <p:nvSpPr>
          <p:cNvPr id="255" name="Title 1"/>
          <p:cNvSpPr txBox="1">
            <a:spLocks/>
          </p:cNvSpPr>
          <p:nvPr/>
        </p:nvSpPr>
        <p:spPr bwMode="auto">
          <a:xfrm>
            <a:off x="6527800" y="2743200"/>
            <a:ext cx="647700" cy="2032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IE" sz="1000" b="1" kern="0" dirty="0">
                <a:solidFill>
                  <a:srgbClr val="333333"/>
                </a:solidFill>
                <a:latin typeface="+mj-lt"/>
                <a:ea typeface="+mj-ea"/>
                <a:cs typeface="+mj-cs"/>
              </a:rPr>
              <a:t>PL3850</a:t>
            </a:r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5321300" y="4610100"/>
            <a:ext cx="635000" cy="139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IE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H="1" flipV="1">
            <a:off x="6451600" y="4064000"/>
            <a:ext cx="711200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IE"/>
          </a:p>
        </p:txBody>
      </p:sp>
      <p:sp>
        <p:nvSpPr>
          <p:cNvPr id="14344" name="Text Box 149"/>
          <p:cNvSpPr txBox="1">
            <a:spLocks noChangeArrowheads="1"/>
          </p:cNvSpPr>
          <p:nvPr/>
        </p:nvSpPr>
        <p:spPr bwMode="auto">
          <a:xfrm>
            <a:off x="7124700" y="4097338"/>
            <a:ext cx="1006475" cy="369887"/>
          </a:xfrm>
          <a:prstGeom prst="rect">
            <a:avLst/>
          </a:prstGeom>
          <a:solidFill>
            <a:srgbClr val="EAEAEA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900" b="1"/>
              <a:t>EAST AVOCA MINE</a:t>
            </a:r>
          </a:p>
        </p:txBody>
      </p:sp>
      <p:sp>
        <p:nvSpPr>
          <p:cNvPr id="14345" name="Text Box 149"/>
          <p:cNvSpPr txBox="1">
            <a:spLocks noChangeArrowheads="1"/>
          </p:cNvSpPr>
          <p:nvPr/>
        </p:nvSpPr>
        <p:spPr bwMode="auto">
          <a:xfrm>
            <a:off x="4457700" y="4440238"/>
            <a:ext cx="981075" cy="369887"/>
          </a:xfrm>
          <a:prstGeom prst="rect">
            <a:avLst/>
          </a:prstGeom>
          <a:solidFill>
            <a:srgbClr val="EAEAEA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900" b="1"/>
              <a:t>WEST AVOCA  MINE</a:t>
            </a:r>
          </a:p>
        </p:txBody>
      </p:sp>
      <p:sp>
        <p:nvSpPr>
          <p:cNvPr id="14346" name="Text Box 149"/>
          <p:cNvSpPr txBox="1">
            <a:spLocks noChangeArrowheads="1"/>
          </p:cNvSpPr>
          <p:nvPr/>
        </p:nvSpPr>
        <p:spPr bwMode="auto">
          <a:xfrm>
            <a:off x="6348413" y="6005513"/>
            <a:ext cx="1006475" cy="2317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900" b="1"/>
              <a:t>Woodenbridge</a:t>
            </a:r>
          </a:p>
        </p:txBody>
      </p:sp>
      <p:sp>
        <p:nvSpPr>
          <p:cNvPr id="14347" name="Text Box 149"/>
          <p:cNvSpPr txBox="1">
            <a:spLocks noChangeArrowheads="1"/>
          </p:cNvSpPr>
          <p:nvPr/>
        </p:nvSpPr>
        <p:spPr bwMode="auto">
          <a:xfrm>
            <a:off x="6442075" y="5113338"/>
            <a:ext cx="539750" cy="230187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900" b="1"/>
              <a:t>Avoca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144463"/>
            <a:ext cx="8675688" cy="620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n-IE" sz="2000" b="1" smtClean="0">
                <a:solidFill>
                  <a:srgbClr val="000066"/>
                </a:solidFill>
                <a:latin typeface="Verdana" pitchFamily="34" charset="0"/>
              </a:rPr>
              <a:t>AVOCA Au-Cu-Zn PROJECT</a:t>
            </a:r>
            <a:r>
              <a:rPr lang="en-IE" sz="1600" b="1" smtClean="0">
                <a:solidFill>
                  <a:srgbClr val="000066"/>
                </a:solidFill>
                <a:latin typeface="Verdana" pitchFamily="34" charset="0"/>
              </a:rPr>
              <a:t/>
            </a:r>
            <a:br>
              <a:rPr lang="en-IE" sz="1600" b="1" smtClean="0">
                <a:solidFill>
                  <a:srgbClr val="000066"/>
                </a:solidFill>
                <a:latin typeface="Verdana" pitchFamily="34" charset="0"/>
              </a:rPr>
            </a:br>
            <a:r>
              <a:rPr lang="en-IE" sz="2000" b="1" smtClean="0">
                <a:solidFill>
                  <a:srgbClr val="000066"/>
                </a:solidFill>
                <a:latin typeface="Verdana" pitchFamily="34" charset="0"/>
              </a:rPr>
              <a:t>Geology</a:t>
            </a:r>
            <a:endParaRPr lang="en-GB" sz="2000" b="1" smtClean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49250" y="3914775"/>
            <a:ext cx="412115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Volcanic rocks of the Duncannon Group and older sediments of the </a:t>
            </a:r>
            <a:r>
              <a:rPr lang="en-IE" sz="1600" b="1" kern="0" dirty="0" err="1">
                <a:solidFill>
                  <a:srgbClr val="000066"/>
                </a:solidFill>
                <a:latin typeface="Verdana" pitchFamily="34" charset="0"/>
                <a:cs typeface="+mn-cs"/>
              </a:rPr>
              <a:t>Ribband</a:t>
            </a: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 Group underlain the Avoca area</a:t>
            </a: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endParaRPr lang="en-IE" sz="12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This </a:t>
            </a:r>
            <a:r>
              <a:rPr lang="en-IE" sz="1600" b="1" kern="0" dirty="0" err="1">
                <a:solidFill>
                  <a:srgbClr val="000066"/>
                </a:solidFill>
                <a:latin typeface="Verdana" pitchFamily="34" charset="0"/>
                <a:cs typeface="+mn-cs"/>
              </a:rPr>
              <a:t>volcanics</a:t>
            </a: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 are divided into five Units of which the Unit 3 and Unit 4 host the mineralized</a:t>
            </a:r>
            <a:endParaRPr lang="en-GB" sz="16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</p:txBody>
      </p:sp>
      <p:grpSp>
        <p:nvGrpSpPr>
          <p:cNvPr id="15364" name="Group 3"/>
          <p:cNvGrpSpPr>
            <a:grpSpLocks noChangeAspect="1"/>
          </p:cNvGrpSpPr>
          <p:nvPr/>
        </p:nvGrpSpPr>
        <p:grpSpPr bwMode="auto">
          <a:xfrm>
            <a:off x="4937125" y="977900"/>
            <a:ext cx="3870325" cy="5834063"/>
            <a:chOff x="361950" y="361950"/>
            <a:chExt cx="5994400" cy="9035051"/>
          </a:xfrm>
        </p:grpSpPr>
        <p:sp>
          <p:nvSpPr>
            <p:cNvPr id="15383" name="Freeform 147"/>
            <p:cNvSpPr>
              <a:spLocks/>
            </p:cNvSpPr>
            <p:nvPr/>
          </p:nvSpPr>
          <p:spPr bwMode="auto">
            <a:xfrm>
              <a:off x="1323975" y="4810125"/>
              <a:ext cx="338138" cy="557213"/>
            </a:xfrm>
            <a:custGeom>
              <a:avLst/>
              <a:gdLst>
                <a:gd name="T0" fmla="*/ 0 w 213"/>
                <a:gd name="T1" fmla="*/ 551915514 h 351"/>
                <a:gd name="T2" fmla="*/ 415827170 w 213"/>
                <a:gd name="T3" fmla="*/ 0 h 351"/>
                <a:gd name="T4" fmla="*/ 483870775 w 213"/>
                <a:gd name="T5" fmla="*/ 151209508 h 351"/>
                <a:gd name="T6" fmla="*/ 536794913 w 213"/>
                <a:gd name="T7" fmla="*/ 430947948 h 351"/>
                <a:gd name="T8" fmla="*/ 120967694 w 213"/>
                <a:gd name="T9" fmla="*/ 884576520 h 351"/>
                <a:gd name="T10" fmla="*/ 60483847 w 213"/>
                <a:gd name="T11" fmla="*/ 695563706 h 351"/>
                <a:gd name="T12" fmla="*/ 0 w 213"/>
                <a:gd name="T13" fmla="*/ 551915514 h 3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3"/>
                <a:gd name="T22" fmla="*/ 0 h 351"/>
                <a:gd name="T23" fmla="*/ 213 w 213"/>
                <a:gd name="T24" fmla="*/ 351 h 3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3" h="351">
                  <a:moveTo>
                    <a:pt x="0" y="219"/>
                  </a:moveTo>
                  <a:lnTo>
                    <a:pt x="165" y="0"/>
                  </a:lnTo>
                  <a:lnTo>
                    <a:pt x="192" y="60"/>
                  </a:lnTo>
                  <a:lnTo>
                    <a:pt x="213" y="171"/>
                  </a:lnTo>
                  <a:lnTo>
                    <a:pt x="48" y="351"/>
                  </a:lnTo>
                  <a:lnTo>
                    <a:pt x="24" y="276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384" name="Freeform 143"/>
            <p:cNvSpPr>
              <a:spLocks/>
            </p:cNvSpPr>
            <p:nvPr/>
          </p:nvSpPr>
          <p:spPr bwMode="auto">
            <a:xfrm>
              <a:off x="1119188" y="1928813"/>
              <a:ext cx="5189537" cy="7381875"/>
            </a:xfrm>
            <a:custGeom>
              <a:avLst/>
              <a:gdLst>
                <a:gd name="T0" fmla="*/ 0 w 3269"/>
                <a:gd name="T1" fmla="*/ 2147483647 h 4650"/>
                <a:gd name="T2" fmla="*/ 559474665 w 3269"/>
                <a:gd name="T3" fmla="*/ 2147483647 h 4650"/>
                <a:gd name="T4" fmla="*/ 1723786988 w 3269"/>
                <a:gd name="T5" fmla="*/ 2147483647 h 4650"/>
                <a:gd name="T6" fmla="*/ 2147483647 w 3269"/>
                <a:gd name="T7" fmla="*/ 2147483647 h 4650"/>
                <a:gd name="T8" fmla="*/ 2147483647 w 3269"/>
                <a:gd name="T9" fmla="*/ 2147483647 h 4650"/>
                <a:gd name="T10" fmla="*/ 2147483647 w 3269"/>
                <a:gd name="T11" fmla="*/ 2147483647 h 4650"/>
                <a:gd name="T12" fmla="*/ 2147483647 w 3269"/>
                <a:gd name="T13" fmla="*/ 2147483647 h 4650"/>
                <a:gd name="T14" fmla="*/ 2147483647 w 3269"/>
                <a:gd name="T15" fmla="*/ 2147483647 h 4650"/>
                <a:gd name="T16" fmla="*/ 2147483647 w 3269"/>
                <a:gd name="T17" fmla="*/ 2147483647 h 4650"/>
                <a:gd name="T18" fmla="*/ 2147483647 w 3269"/>
                <a:gd name="T19" fmla="*/ 2147483647 h 4650"/>
                <a:gd name="T20" fmla="*/ 2147483647 w 3269"/>
                <a:gd name="T21" fmla="*/ 2147483647 h 4650"/>
                <a:gd name="T22" fmla="*/ 2147483647 w 3269"/>
                <a:gd name="T23" fmla="*/ 2147483647 h 4650"/>
                <a:gd name="T24" fmla="*/ 2147483647 w 3269"/>
                <a:gd name="T25" fmla="*/ 2147483647 h 4650"/>
                <a:gd name="T26" fmla="*/ 2147483647 w 3269"/>
                <a:gd name="T27" fmla="*/ 2056447430 h 4650"/>
                <a:gd name="T28" fmla="*/ 2147483647 w 3269"/>
                <a:gd name="T29" fmla="*/ 1486891960 h 4650"/>
                <a:gd name="T30" fmla="*/ 2147483647 w 3269"/>
                <a:gd name="T31" fmla="*/ 1257557044 h 4650"/>
                <a:gd name="T32" fmla="*/ 2147483647 w 3269"/>
                <a:gd name="T33" fmla="*/ 914815938 h 4650"/>
                <a:gd name="T34" fmla="*/ 2147483647 w 3269"/>
                <a:gd name="T35" fmla="*/ 0 h 4650"/>
                <a:gd name="T36" fmla="*/ 2147483647 w 3269"/>
                <a:gd name="T37" fmla="*/ 2147483647 h 4650"/>
                <a:gd name="T38" fmla="*/ 0 w 3269"/>
                <a:gd name="T39" fmla="*/ 2147483647 h 46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269"/>
                <a:gd name="T61" fmla="*/ 0 h 4650"/>
                <a:gd name="T62" fmla="*/ 3269 w 3269"/>
                <a:gd name="T63" fmla="*/ 4650 h 465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269" h="4650">
                  <a:moveTo>
                    <a:pt x="0" y="4650"/>
                  </a:moveTo>
                  <a:lnTo>
                    <a:pt x="222" y="4632"/>
                  </a:lnTo>
                  <a:lnTo>
                    <a:pt x="684" y="4037"/>
                  </a:lnTo>
                  <a:lnTo>
                    <a:pt x="956" y="3674"/>
                  </a:lnTo>
                  <a:lnTo>
                    <a:pt x="1001" y="3266"/>
                  </a:lnTo>
                  <a:lnTo>
                    <a:pt x="1319" y="2676"/>
                  </a:lnTo>
                  <a:lnTo>
                    <a:pt x="1455" y="2359"/>
                  </a:lnTo>
                  <a:lnTo>
                    <a:pt x="1546" y="1814"/>
                  </a:lnTo>
                  <a:lnTo>
                    <a:pt x="1727" y="1315"/>
                  </a:lnTo>
                  <a:lnTo>
                    <a:pt x="2045" y="862"/>
                  </a:lnTo>
                  <a:lnTo>
                    <a:pt x="2208" y="921"/>
                  </a:lnTo>
                  <a:lnTo>
                    <a:pt x="2238" y="1089"/>
                  </a:lnTo>
                  <a:lnTo>
                    <a:pt x="2271" y="1134"/>
                  </a:lnTo>
                  <a:lnTo>
                    <a:pt x="2770" y="816"/>
                  </a:lnTo>
                  <a:lnTo>
                    <a:pt x="3088" y="590"/>
                  </a:lnTo>
                  <a:lnTo>
                    <a:pt x="3269" y="499"/>
                  </a:lnTo>
                  <a:lnTo>
                    <a:pt x="3179" y="363"/>
                  </a:lnTo>
                  <a:lnTo>
                    <a:pt x="2090" y="0"/>
                  </a:lnTo>
                  <a:lnTo>
                    <a:pt x="1319" y="1270"/>
                  </a:lnTo>
                  <a:lnTo>
                    <a:pt x="0" y="465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385" name="Freeform 3"/>
            <p:cNvSpPr>
              <a:spLocks/>
            </p:cNvSpPr>
            <p:nvPr/>
          </p:nvSpPr>
          <p:spPr bwMode="auto">
            <a:xfrm>
              <a:off x="381000" y="6381750"/>
              <a:ext cx="1098550" cy="2927350"/>
            </a:xfrm>
            <a:custGeom>
              <a:avLst/>
              <a:gdLst>
                <a:gd name="T0" fmla="*/ 332660607 w 692"/>
                <a:gd name="T1" fmla="*/ 2147483647 h 1844"/>
                <a:gd name="T2" fmla="*/ 725804942 w 692"/>
                <a:gd name="T3" fmla="*/ 2147483647 h 1844"/>
                <a:gd name="T4" fmla="*/ 1139110620 w 692"/>
                <a:gd name="T5" fmla="*/ 2147483647 h 1844"/>
                <a:gd name="T6" fmla="*/ 1592738585 w 692"/>
                <a:gd name="T7" fmla="*/ 1350803789 h 1844"/>
                <a:gd name="T8" fmla="*/ 1713706439 w 692"/>
                <a:gd name="T9" fmla="*/ 1098788231 h 1844"/>
                <a:gd name="T10" fmla="*/ 1743948303 w 692"/>
                <a:gd name="T11" fmla="*/ 433466959 h 1844"/>
                <a:gd name="T12" fmla="*/ 1370964913 w 692"/>
                <a:gd name="T13" fmla="*/ 0 h 1844"/>
                <a:gd name="T14" fmla="*/ 0 w 692"/>
                <a:gd name="T15" fmla="*/ 2147483647 h 1844"/>
                <a:gd name="T16" fmla="*/ 0 w 692"/>
                <a:gd name="T17" fmla="*/ 2147483647 h 1844"/>
                <a:gd name="T18" fmla="*/ 332660607 w 692"/>
                <a:gd name="T19" fmla="*/ 2147483647 h 18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2"/>
                <a:gd name="T31" fmla="*/ 0 h 1844"/>
                <a:gd name="T32" fmla="*/ 692 w 692"/>
                <a:gd name="T33" fmla="*/ 1844 h 18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2" h="1844">
                  <a:moveTo>
                    <a:pt x="132" y="1844"/>
                  </a:moveTo>
                  <a:lnTo>
                    <a:pt x="288" y="1496"/>
                  </a:lnTo>
                  <a:lnTo>
                    <a:pt x="452" y="1032"/>
                  </a:lnTo>
                  <a:lnTo>
                    <a:pt x="632" y="536"/>
                  </a:lnTo>
                  <a:lnTo>
                    <a:pt x="680" y="436"/>
                  </a:lnTo>
                  <a:lnTo>
                    <a:pt x="692" y="172"/>
                  </a:lnTo>
                  <a:lnTo>
                    <a:pt x="544" y="0"/>
                  </a:lnTo>
                  <a:lnTo>
                    <a:pt x="0" y="1396"/>
                  </a:lnTo>
                  <a:lnTo>
                    <a:pt x="0" y="1844"/>
                  </a:lnTo>
                  <a:lnTo>
                    <a:pt x="132" y="184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386" name="Freeform 4"/>
            <p:cNvSpPr>
              <a:spLocks/>
            </p:cNvSpPr>
            <p:nvPr/>
          </p:nvSpPr>
          <p:spPr bwMode="auto">
            <a:xfrm>
              <a:off x="1206500" y="5422900"/>
              <a:ext cx="298450" cy="508000"/>
            </a:xfrm>
            <a:custGeom>
              <a:avLst/>
              <a:gdLst>
                <a:gd name="T0" fmla="*/ 0 w 188"/>
                <a:gd name="T1" fmla="*/ 493950635 h 320"/>
                <a:gd name="T2" fmla="*/ 322579994 w 188"/>
                <a:gd name="T3" fmla="*/ 0 h 320"/>
                <a:gd name="T4" fmla="*/ 473789420 w 188"/>
                <a:gd name="T5" fmla="*/ 403224945 h 320"/>
                <a:gd name="T6" fmla="*/ 171370619 w 188"/>
                <a:gd name="T7" fmla="*/ 806449891 h 320"/>
                <a:gd name="T8" fmla="*/ 0 w 188"/>
                <a:gd name="T9" fmla="*/ 493950635 h 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8"/>
                <a:gd name="T16" fmla="*/ 0 h 320"/>
                <a:gd name="T17" fmla="*/ 188 w 188"/>
                <a:gd name="T18" fmla="*/ 320 h 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8" h="320">
                  <a:moveTo>
                    <a:pt x="0" y="196"/>
                  </a:moveTo>
                  <a:lnTo>
                    <a:pt x="128" y="0"/>
                  </a:lnTo>
                  <a:lnTo>
                    <a:pt x="188" y="160"/>
                  </a:lnTo>
                  <a:lnTo>
                    <a:pt x="68" y="32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387" name="Freeform 5"/>
            <p:cNvSpPr>
              <a:spLocks/>
            </p:cNvSpPr>
            <p:nvPr/>
          </p:nvSpPr>
          <p:spPr bwMode="auto">
            <a:xfrm>
              <a:off x="1462088" y="4133850"/>
              <a:ext cx="525462" cy="698500"/>
            </a:xfrm>
            <a:custGeom>
              <a:avLst/>
              <a:gdLst>
                <a:gd name="T0" fmla="*/ 0 w 331"/>
                <a:gd name="T1" fmla="*/ 597276270 h 440"/>
                <a:gd name="T2" fmla="*/ 511590448 w 331"/>
                <a:gd name="T3" fmla="*/ 0 h 440"/>
                <a:gd name="T4" fmla="*/ 803928187 w 331"/>
                <a:gd name="T5" fmla="*/ 161290005 h 440"/>
                <a:gd name="T6" fmla="*/ 834170220 w 331"/>
                <a:gd name="T7" fmla="*/ 413305610 h 440"/>
                <a:gd name="T8" fmla="*/ 219252610 w 331"/>
                <a:gd name="T9" fmla="*/ 1108868839 h 440"/>
                <a:gd name="T10" fmla="*/ 88204583 w 331"/>
                <a:gd name="T11" fmla="*/ 877014529 h 440"/>
                <a:gd name="T12" fmla="*/ 0 w 331"/>
                <a:gd name="T13" fmla="*/ 597276270 h 4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1"/>
                <a:gd name="T22" fmla="*/ 0 h 440"/>
                <a:gd name="T23" fmla="*/ 331 w 331"/>
                <a:gd name="T24" fmla="*/ 440 h 4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1" h="440">
                  <a:moveTo>
                    <a:pt x="0" y="237"/>
                  </a:moveTo>
                  <a:lnTo>
                    <a:pt x="203" y="0"/>
                  </a:lnTo>
                  <a:lnTo>
                    <a:pt x="319" y="64"/>
                  </a:lnTo>
                  <a:lnTo>
                    <a:pt x="331" y="164"/>
                  </a:lnTo>
                  <a:lnTo>
                    <a:pt x="87" y="440"/>
                  </a:lnTo>
                  <a:lnTo>
                    <a:pt x="35" y="348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388" name="Freeform 6"/>
            <p:cNvSpPr>
              <a:spLocks/>
            </p:cNvSpPr>
            <p:nvPr/>
          </p:nvSpPr>
          <p:spPr bwMode="auto">
            <a:xfrm>
              <a:off x="361950" y="690563"/>
              <a:ext cx="5054600" cy="3144837"/>
            </a:xfrm>
            <a:custGeom>
              <a:avLst/>
              <a:gdLst>
                <a:gd name="T0" fmla="*/ 2147483647 w 3184"/>
                <a:gd name="T1" fmla="*/ 2147483647 h 1981"/>
                <a:gd name="T2" fmla="*/ 2147483647 w 3184"/>
                <a:gd name="T3" fmla="*/ 1927918750 h 1981"/>
                <a:gd name="T4" fmla="*/ 2147483647 w 3184"/>
                <a:gd name="T5" fmla="*/ 1514614483 h 1981"/>
                <a:gd name="T6" fmla="*/ 2147483647 w 3184"/>
                <a:gd name="T7" fmla="*/ 950098124 h 1981"/>
                <a:gd name="T8" fmla="*/ 2147483647 w 3184"/>
                <a:gd name="T9" fmla="*/ 567034331 h 1981"/>
                <a:gd name="T10" fmla="*/ 2147483647 w 3184"/>
                <a:gd name="T11" fmla="*/ 12599985 h 1981"/>
                <a:gd name="T12" fmla="*/ 2147483647 w 3184"/>
                <a:gd name="T13" fmla="*/ 0 h 1981"/>
                <a:gd name="T14" fmla="*/ 2147483647 w 3184"/>
                <a:gd name="T15" fmla="*/ 98285285 h 1981"/>
                <a:gd name="T16" fmla="*/ 2147483647 w 3184"/>
                <a:gd name="T17" fmla="*/ 1300400495 h 1981"/>
                <a:gd name="T18" fmla="*/ 2147483647 w 3184"/>
                <a:gd name="T19" fmla="*/ 695563041 h 1981"/>
                <a:gd name="T20" fmla="*/ 2147483647 w 3184"/>
                <a:gd name="T21" fmla="*/ 1111388059 h 1981"/>
                <a:gd name="T22" fmla="*/ 2147483647 w 3184"/>
                <a:gd name="T23" fmla="*/ 665321179 h 1981"/>
                <a:gd name="T24" fmla="*/ 1512093683 w 3184"/>
                <a:gd name="T25" fmla="*/ 1134070250 h 1981"/>
                <a:gd name="T26" fmla="*/ 110886891 w 3184"/>
                <a:gd name="T27" fmla="*/ 2147483647 h 1981"/>
                <a:gd name="T28" fmla="*/ 30241878 w 3184"/>
                <a:gd name="T29" fmla="*/ 2147483647 h 1981"/>
                <a:gd name="T30" fmla="*/ 0 w 3184"/>
                <a:gd name="T31" fmla="*/ 2147483647 h 1981"/>
                <a:gd name="T32" fmla="*/ 120967513 w 3184"/>
                <a:gd name="T33" fmla="*/ 2147483647 h 1981"/>
                <a:gd name="T34" fmla="*/ 544353781 w 3184"/>
                <a:gd name="T35" fmla="*/ 2147483647 h 1981"/>
                <a:gd name="T36" fmla="*/ 2147483647 w 3184"/>
                <a:gd name="T37" fmla="*/ 2147483647 h 1981"/>
                <a:gd name="T38" fmla="*/ 2147483647 w 3184"/>
                <a:gd name="T39" fmla="*/ 2147483647 h 1981"/>
                <a:gd name="T40" fmla="*/ 2147483647 w 3184"/>
                <a:gd name="T41" fmla="*/ 2147483647 h 1981"/>
                <a:gd name="T42" fmla="*/ 2147483647 w 3184"/>
                <a:gd name="T43" fmla="*/ 2147483647 h 1981"/>
                <a:gd name="T44" fmla="*/ 2147483647 w 3184"/>
                <a:gd name="T45" fmla="*/ 2147483647 h 1981"/>
                <a:gd name="T46" fmla="*/ 2147483647 w 3184"/>
                <a:gd name="T47" fmla="*/ 2147483647 h 1981"/>
                <a:gd name="T48" fmla="*/ 2147483647 w 3184"/>
                <a:gd name="T49" fmla="*/ 2147483647 h 1981"/>
                <a:gd name="T50" fmla="*/ 2147483647 w 3184"/>
                <a:gd name="T51" fmla="*/ 2069047442 h 1981"/>
                <a:gd name="T52" fmla="*/ 2147483647 w 3184"/>
                <a:gd name="T53" fmla="*/ 2147483647 h 1981"/>
                <a:gd name="T54" fmla="*/ 2147483647 w 3184"/>
                <a:gd name="T55" fmla="*/ 2147483647 h 19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84"/>
                <a:gd name="T85" fmla="*/ 0 h 1981"/>
                <a:gd name="T86" fmla="*/ 3184 w 3184"/>
                <a:gd name="T87" fmla="*/ 1981 h 198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84" h="1981">
                  <a:moveTo>
                    <a:pt x="2980" y="989"/>
                  </a:moveTo>
                  <a:lnTo>
                    <a:pt x="3044" y="765"/>
                  </a:lnTo>
                  <a:lnTo>
                    <a:pt x="3048" y="601"/>
                  </a:lnTo>
                  <a:lnTo>
                    <a:pt x="3148" y="377"/>
                  </a:lnTo>
                  <a:lnTo>
                    <a:pt x="3184" y="225"/>
                  </a:lnTo>
                  <a:lnTo>
                    <a:pt x="2024" y="5"/>
                  </a:lnTo>
                  <a:lnTo>
                    <a:pt x="1950" y="0"/>
                  </a:lnTo>
                  <a:lnTo>
                    <a:pt x="1695" y="39"/>
                  </a:lnTo>
                  <a:lnTo>
                    <a:pt x="1386" y="516"/>
                  </a:lnTo>
                  <a:lnTo>
                    <a:pt x="1245" y="276"/>
                  </a:lnTo>
                  <a:lnTo>
                    <a:pt x="1041" y="441"/>
                  </a:lnTo>
                  <a:lnTo>
                    <a:pt x="1020" y="264"/>
                  </a:lnTo>
                  <a:lnTo>
                    <a:pt x="600" y="450"/>
                  </a:lnTo>
                  <a:lnTo>
                    <a:pt x="44" y="1273"/>
                  </a:lnTo>
                  <a:lnTo>
                    <a:pt x="12" y="1335"/>
                  </a:lnTo>
                  <a:lnTo>
                    <a:pt x="0" y="1777"/>
                  </a:lnTo>
                  <a:lnTo>
                    <a:pt x="48" y="1836"/>
                  </a:lnTo>
                  <a:lnTo>
                    <a:pt x="216" y="1533"/>
                  </a:lnTo>
                  <a:lnTo>
                    <a:pt x="1197" y="1764"/>
                  </a:lnTo>
                  <a:lnTo>
                    <a:pt x="1868" y="1981"/>
                  </a:lnTo>
                  <a:lnTo>
                    <a:pt x="2112" y="1673"/>
                  </a:lnTo>
                  <a:lnTo>
                    <a:pt x="2224" y="1545"/>
                  </a:lnTo>
                  <a:lnTo>
                    <a:pt x="2360" y="1405"/>
                  </a:lnTo>
                  <a:lnTo>
                    <a:pt x="2492" y="1225"/>
                  </a:lnTo>
                  <a:lnTo>
                    <a:pt x="2660" y="1001"/>
                  </a:lnTo>
                  <a:lnTo>
                    <a:pt x="2796" y="821"/>
                  </a:lnTo>
                  <a:lnTo>
                    <a:pt x="2848" y="941"/>
                  </a:lnTo>
                  <a:lnTo>
                    <a:pt x="2980" y="98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389" name="Text Box 9"/>
            <p:cNvSpPr txBox="1">
              <a:spLocks noChangeArrowheads="1"/>
            </p:cNvSpPr>
            <p:nvPr/>
          </p:nvSpPr>
          <p:spPr bwMode="auto">
            <a:xfrm>
              <a:off x="3679825" y="1963738"/>
              <a:ext cx="7302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900"/>
                <a:t>Kilmacurra</a:t>
              </a:r>
            </a:p>
          </p:txBody>
        </p:sp>
        <p:sp>
          <p:nvSpPr>
            <p:cNvPr id="15390" name="Freeform 11"/>
            <p:cNvSpPr>
              <a:spLocks/>
            </p:cNvSpPr>
            <p:nvPr/>
          </p:nvSpPr>
          <p:spPr bwMode="auto">
            <a:xfrm>
              <a:off x="5334000" y="1403350"/>
              <a:ext cx="876300" cy="1098550"/>
            </a:xfrm>
            <a:custGeom>
              <a:avLst/>
              <a:gdLst>
                <a:gd name="T0" fmla="*/ 655240534 w 552"/>
                <a:gd name="T1" fmla="*/ 1743948303 h 692"/>
                <a:gd name="T2" fmla="*/ 1391126032 w 552"/>
                <a:gd name="T3" fmla="*/ 201612478 h 692"/>
                <a:gd name="T4" fmla="*/ 1028223692 w 552"/>
                <a:gd name="T5" fmla="*/ 0 h 692"/>
                <a:gd name="T6" fmla="*/ 0 w 552"/>
                <a:gd name="T7" fmla="*/ 1471771128 h 692"/>
                <a:gd name="T8" fmla="*/ 655240534 w 552"/>
                <a:gd name="T9" fmla="*/ 1743948303 h 6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2"/>
                <a:gd name="T16" fmla="*/ 0 h 692"/>
                <a:gd name="T17" fmla="*/ 552 w 552"/>
                <a:gd name="T18" fmla="*/ 692 h 6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2" h="692">
                  <a:moveTo>
                    <a:pt x="260" y="692"/>
                  </a:moveTo>
                  <a:lnTo>
                    <a:pt x="552" y="80"/>
                  </a:lnTo>
                  <a:lnTo>
                    <a:pt x="408" y="0"/>
                  </a:lnTo>
                  <a:lnTo>
                    <a:pt x="0" y="584"/>
                  </a:lnTo>
                  <a:lnTo>
                    <a:pt x="260" y="69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391" name="Freeform 12"/>
            <p:cNvSpPr>
              <a:spLocks/>
            </p:cNvSpPr>
            <p:nvPr/>
          </p:nvSpPr>
          <p:spPr bwMode="auto">
            <a:xfrm>
              <a:off x="495300" y="3167063"/>
              <a:ext cx="450850" cy="763587"/>
            </a:xfrm>
            <a:custGeom>
              <a:avLst/>
              <a:gdLst>
                <a:gd name="T0" fmla="*/ 0 w 284"/>
                <a:gd name="T1" fmla="*/ 824089750 h 481"/>
                <a:gd name="T2" fmla="*/ 408265236 w 284"/>
                <a:gd name="T3" fmla="*/ 0 h 481"/>
                <a:gd name="T4" fmla="*/ 715724266 w 284"/>
                <a:gd name="T5" fmla="*/ 546872814 h 481"/>
                <a:gd name="T6" fmla="*/ 292338099 w 284"/>
                <a:gd name="T7" fmla="*/ 1212193658 h 481"/>
                <a:gd name="T8" fmla="*/ 0 w 284"/>
                <a:gd name="T9" fmla="*/ 824089750 h 4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4"/>
                <a:gd name="T16" fmla="*/ 0 h 481"/>
                <a:gd name="T17" fmla="*/ 284 w 284"/>
                <a:gd name="T18" fmla="*/ 481 h 4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4" h="481">
                  <a:moveTo>
                    <a:pt x="0" y="327"/>
                  </a:moveTo>
                  <a:lnTo>
                    <a:pt x="162" y="0"/>
                  </a:lnTo>
                  <a:lnTo>
                    <a:pt x="284" y="217"/>
                  </a:lnTo>
                  <a:lnTo>
                    <a:pt x="116" y="481"/>
                  </a:lnTo>
                  <a:lnTo>
                    <a:pt x="0" y="327"/>
                  </a:lnTo>
                  <a:close/>
                </a:path>
              </a:pathLst>
            </a:custGeom>
            <a:solidFill>
              <a:srgbClr val="00C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392" name="Freeform 13"/>
            <p:cNvSpPr>
              <a:spLocks/>
            </p:cNvSpPr>
            <p:nvPr/>
          </p:nvSpPr>
          <p:spPr bwMode="auto">
            <a:xfrm>
              <a:off x="919163" y="3968750"/>
              <a:ext cx="423862" cy="622300"/>
            </a:xfrm>
            <a:custGeom>
              <a:avLst/>
              <a:gdLst>
                <a:gd name="T0" fmla="*/ 0 w 267"/>
                <a:gd name="T1" fmla="*/ 579635955 h 392"/>
                <a:gd name="T2" fmla="*/ 435985722 w 267"/>
                <a:gd name="T3" fmla="*/ 0 h 392"/>
                <a:gd name="T4" fmla="*/ 637597892 w 267"/>
                <a:gd name="T5" fmla="*/ 302418755 h 392"/>
                <a:gd name="T6" fmla="*/ 672880022 w 267"/>
                <a:gd name="T7" fmla="*/ 345262192 h 392"/>
                <a:gd name="T8" fmla="*/ 204131578 w 267"/>
                <a:gd name="T9" fmla="*/ 987901339 h 392"/>
                <a:gd name="T10" fmla="*/ 0 w 267"/>
                <a:gd name="T11" fmla="*/ 579635955 h 3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7"/>
                <a:gd name="T19" fmla="*/ 0 h 392"/>
                <a:gd name="T20" fmla="*/ 267 w 267"/>
                <a:gd name="T21" fmla="*/ 392 h 3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7" h="392">
                  <a:moveTo>
                    <a:pt x="0" y="230"/>
                  </a:moveTo>
                  <a:lnTo>
                    <a:pt x="173" y="0"/>
                  </a:lnTo>
                  <a:lnTo>
                    <a:pt x="253" y="120"/>
                  </a:lnTo>
                  <a:lnTo>
                    <a:pt x="267" y="137"/>
                  </a:lnTo>
                  <a:lnTo>
                    <a:pt x="81" y="392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00C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393" name="Freeform 14"/>
            <p:cNvSpPr>
              <a:spLocks/>
            </p:cNvSpPr>
            <p:nvPr/>
          </p:nvSpPr>
          <p:spPr bwMode="auto">
            <a:xfrm>
              <a:off x="2432050" y="2000250"/>
              <a:ext cx="2451100" cy="3282950"/>
            </a:xfrm>
            <a:custGeom>
              <a:avLst/>
              <a:gdLst>
                <a:gd name="T0" fmla="*/ 2147483647 w 1544"/>
                <a:gd name="T1" fmla="*/ 0 h 2068"/>
                <a:gd name="T2" fmla="*/ 2147483647 w 1544"/>
                <a:gd name="T3" fmla="*/ 372983048 h 2068"/>
                <a:gd name="T4" fmla="*/ 2147483647 w 1544"/>
                <a:gd name="T5" fmla="*/ 856853117 h 2068"/>
                <a:gd name="T6" fmla="*/ 2147483647 w 1544"/>
                <a:gd name="T7" fmla="*/ 1421367851 h 2068"/>
                <a:gd name="T8" fmla="*/ 2147483647 w 1544"/>
                <a:gd name="T9" fmla="*/ 2147483647 h 2068"/>
                <a:gd name="T10" fmla="*/ 1764109611 w 1544"/>
                <a:gd name="T11" fmla="*/ 2147483647 h 2068"/>
                <a:gd name="T12" fmla="*/ 1451609938 w 1544"/>
                <a:gd name="T13" fmla="*/ 2147483647 h 2068"/>
                <a:gd name="T14" fmla="*/ 1592738643 w 1544"/>
                <a:gd name="T15" fmla="*/ 2147483647 h 2068"/>
                <a:gd name="T16" fmla="*/ 1129030040 w 1544"/>
                <a:gd name="T17" fmla="*/ 2147483647 h 2068"/>
                <a:gd name="T18" fmla="*/ 332660619 w 1544"/>
                <a:gd name="T19" fmla="*/ 2147483647 h 2068"/>
                <a:gd name="T20" fmla="*/ 705643725 w 1544"/>
                <a:gd name="T21" fmla="*/ 2147483647 h 2068"/>
                <a:gd name="T22" fmla="*/ 483870045 w 1544"/>
                <a:gd name="T23" fmla="*/ 2147483647 h 2068"/>
                <a:gd name="T24" fmla="*/ 100806243 w 1544"/>
                <a:gd name="T25" fmla="*/ 2147483647 h 2068"/>
                <a:gd name="T26" fmla="*/ 30241878 w 1544"/>
                <a:gd name="T27" fmla="*/ 2147483647 h 2068"/>
                <a:gd name="T28" fmla="*/ 0 w 1544"/>
                <a:gd name="T29" fmla="*/ 2147483647 h 2068"/>
                <a:gd name="T30" fmla="*/ 342741241 w 1544"/>
                <a:gd name="T31" fmla="*/ 2147483647 h 2068"/>
                <a:gd name="T32" fmla="*/ 413305594 w 1544"/>
                <a:gd name="T33" fmla="*/ 2147483647 h 2068"/>
                <a:gd name="T34" fmla="*/ 1270158745 w 1544"/>
                <a:gd name="T35" fmla="*/ 2056447323 h 2068"/>
                <a:gd name="T36" fmla="*/ 1411287451 w 1544"/>
                <a:gd name="T37" fmla="*/ 2147483647 h 2068"/>
                <a:gd name="T38" fmla="*/ 1895157694 w 1544"/>
                <a:gd name="T39" fmla="*/ 2147483647 h 2068"/>
                <a:gd name="T40" fmla="*/ 2006044534 w 1544"/>
                <a:gd name="T41" fmla="*/ 2147172905 h 2068"/>
                <a:gd name="T42" fmla="*/ 2147483647 w 1544"/>
                <a:gd name="T43" fmla="*/ 1743948095 h 2068"/>
                <a:gd name="T44" fmla="*/ 2147483647 w 1544"/>
                <a:gd name="T45" fmla="*/ 1512093433 h 2068"/>
                <a:gd name="T46" fmla="*/ 2147483647 w 1544"/>
                <a:gd name="T47" fmla="*/ 1431448471 h 2068"/>
                <a:gd name="T48" fmla="*/ 2147483647 w 1544"/>
                <a:gd name="T49" fmla="*/ 0 h 20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44"/>
                <a:gd name="T76" fmla="*/ 0 h 2068"/>
                <a:gd name="T77" fmla="*/ 1544 w 1544"/>
                <a:gd name="T78" fmla="*/ 2068 h 206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44" h="2068">
                  <a:moveTo>
                    <a:pt x="1496" y="0"/>
                  </a:moveTo>
                  <a:lnTo>
                    <a:pt x="1544" y="148"/>
                  </a:lnTo>
                  <a:lnTo>
                    <a:pt x="1400" y="340"/>
                  </a:lnTo>
                  <a:lnTo>
                    <a:pt x="1224" y="564"/>
                  </a:lnTo>
                  <a:lnTo>
                    <a:pt x="976" y="872"/>
                  </a:lnTo>
                  <a:lnTo>
                    <a:pt x="700" y="1164"/>
                  </a:lnTo>
                  <a:lnTo>
                    <a:pt x="576" y="1288"/>
                  </a:lnTo>
                  <a:lnTo>
                    <a:pt x="632" y="1688"/>
                  </a:lnTo>
                  <a:lnTo>
                    <a:pt x="448" y="2068"/>
                  </a:lnTo>
                  <a:lnTo>
                    <a:pt x="132" y="1600"/>
                  </a:lnTo>
                  <a:lnTo>
                    <a:pt x="280" y="1392"/>
                  </a:lnTo>
                  <a:lnTo>
                    <a:pt x="192" y="1268"/>
                  </a:lnTo>
                  <a:lnTo>
                    <a:pt x="40" y="1468"/>
                  </a:lnTo>
                  <a:lnTo>
                    <a:pt x="12" y="1428"/>
                  </a:lnTo>
                  <a:lnTo>
                    <a:pt x="0" y="1360"/>
                  </a:lnTo>
                  <a:lnTo>
                    <a:pt x="136" y="1184"/>
                  </a:lnTo>
                  <a:lnTo>
                    <a:pt x="164" y="1220"/>
                  </a:lnTo>
                  <a:lnTo>
                    <a:pt x="504" y="816"/>
                  </a:lnTo>
                  <a:lnTo>
                    <a:pt x="560" y="1168"/>
                  </a:lnTo>
                  <a:lnTo>
                    <a:pt x="752" y="924"/>
                  </a:lnTo>
                  <a:lnTo>
                    <a:pt x="796" y="852"/>
                  </a:lnTo>
                  <a:lnTo>
                    <a:pt x="948" y="692"/>
                  </a:lnTo>
                  <a:lnTo>
                    <a:pt x="1032" y="600"/>
                  </a:lnTo>
                  <a:lnTo>
                    <a:pt x="1064" y="568"/>
                  </a:lnTo>
                  <a:lnTo>
                    <a:pt x="1496" y="0"/>
                  </a:ln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394" name="Freeform 15"/>
            <p:cNvSpPr>
              <a:spLocks/>
            </p:cNvSpPr>
            <p:nvPr/>
          </p:nvSpPr>
          <p:spPr bwMode="auto">
            <a:xfrm>
              <a:off x="1803400" y="3486150"/>
              <a:ext cx="577850" cy="635000"/>
            </a:xfrm>
            <a:custGeom>
              <a:avLst/>
              <a:gdLst>
                <a:gd name="T0" fmla="*/ 705643712 w 364"/>
                <a:gd name="T1" fmla="*/ 0 h 400"/>
                <a:gd name="T2" fmla="*/ 302418748 w 364"/>
                <a:gd name="T3" fmla="*/ 453628185 h 400"/>
                <a:gd name="T4" fmla="*/ 10080625 w 364"/>
                <a:gd name="T5" fmla="*/ 756046843 h 400"/>
                <a:gd name="T6" fmla="*/ 0 w 364"/>
                <a:gd name="T7" fmla="*/ 1008062589 h 400"/>
                <a:gd name="T8" fmla="*/ 685482469 w 364"/>
                <a:gd name="T9" fmla="*/ 937498236 h 400"/>
                <a:gd name="T10" fmla="*/ 917336964 w 364"/>
                <a:gd name="T11" fmla="*/ 685482489 h 400"/>
                <a:gd name="T12" fmla="*/ 705643712 w 364"/>
                <a:gd name="T13" fmla="*/ 0 h 4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4"/>
                <a:gd name="T22" fmla="*/ 0 h 400"/>
                <a:gd name="T23" fmla="*/ 364 w 364"/>
                <a:gd name="T24" fmla="*/ 400 h 4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4" h="400">
                  <a:moveTo>
                    <a:pt x="280" y="0"/>
                  </a:moveTo>
                  <a:lnTo>
                    <a:pt x="120" y="180"/>
                  </a:lnTo>
                  <a:lnTo>
                    <a:pt x="4" y="300"/>
                  </a:lnTo>
                  <a:lnTo>
                    <a:pt x="0" y="400"/>
                  </a:lnTo>
                  <a:lnTo>
                    <a:pt x="272" y="372"/>
                  </a:lnTo>
                  <a:lnTo>
                    <a:pt x="364" y="27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395" name="Freeform 16"/>
            <p:cNvSpPr>
              <a:spLocks/>
            </p:cNvSpPr>
            <p:nvPr/>
          </p:nvSpPr>
          <p:spPr bwMode="auto">
            <a:xfrm>
              <a:off x="1397000" y="4210050"/>
              <a:ext cx="793750" cy="1419225"/>
            </a:xfrm>
            <a:custGeom>
              <a:avLst/>
              <a:gdLst>
                <a:gd name="T0" fmla="*/ 141128765 w 500"/>
                <a:gd name="T1" fmla="*/ 2147483647 h 894"/>
                <a:gd name="T2" fmla="*/ 0 w 500"/>
                <a:gd name="T3" fmla="*/ 1824593420 h 894"/>
                <a:gd name="T4" fmla="*/ 393144378 w 500"/>
                <a:gd name="T5" fmla="*/ 1300400667 h 894"/>
                <a:gd name="T6" fmla="*/ 372983133 w 500"/>
                <a:gd name="T7" fmla="*/ 1108868844 h 894"/>
                <a:gd name="T8" fmla="*/ 312499398 w 500"/>
                <a:gd name="T9" fmla="*/ 1008062622 h 894"/>
                <a:gd name="T10" fmla="*/ 927417670 w 500"/>
                <a:gd name="T11" fmla="*/ 292338144 h 894"/>
                <a:gd name="T12" fmla="*/ 907256425 w 500"/>
                <a:gd name="T13" fmla="*/ 0 h 894"/>
                <a:gd name="T14" fmla="*/ 1260078214 w 500"/>
                <a:gd name="T15" fmla="*/ 171370628 h 894"/>
                <a:gd name="T16" fmla="*/ 1219755724 w 500"/>
                <a:gd name="T17" fmla="*/ 352821878 h 894"/>
                <a:gd name="T18" fmla="*/ 967740161 w 500"/>
                <a:gd name="T19" fmla="*/ 635079400 h 894"/>
                <a:gd name="T20" fmla="*/ 1028223896 w 500"/>
                <a:gd name="T21" fmla="*/ 1179433200 h 894"/>
                <a:gd name="T22" fmla="*/ 221773795 w 500"/>
                <a:gd name="T23" fmla="*/ 2147483647 h 894"/>
                <a:gd name="T24" fmla="*/ 141128765 w 500"/>
                <a:gd name="T25" fmla="*/ 2147483647 h 8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0"/>
                <a:gd name="T40" fmla="*/ 0 h 894"/>
                <a:gd name="T41" fmla="*/ 500 w 500"/>
                <a:gd name="T42" fmla="*/ 894 h 8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0" h="894">
                  <a:moveTo>
                    <a:pt x="56" y="894"/>
                  </a:moveTo>
                  <a:lnTo>
                    <a:pt x="0" y="724"/>
                  </a:lnTo>
                  <a:lnTo>
                    <a:pt x="156" y="516"/>
                  </a:lnTo>
                  <a:lnTo>
                    <a:pt x="148" y="440"/>
                  </a:lnTo>
                  <a:lnTo>
                    <a:pt x="124" y="400"/>
                  </a:lnTo>
                  <a:lnTo>
                    <a:pt x="368" y="116"/>
                  </a:lnTo>
                  <a:lnTo>
                    <a:pt x="360" y="0"/>
                  </a:lnTo>
                  <a:lnTo>
                    <a:pt x="500" y="68"/>
                  </a:lnTo>
                  <a:lnTo>
                    <a:pt x="484" y="140"/>
                  </a:lnTo>
                  <a:lnTo>
                    <a:pt x="384" y="252"/>
                  </a:lnTo>
                  <a:lnTo>
                    <a:pt x="408" y="468"/>
                  </a:lnTo>
                  <a:lnTo>
                    <a:pt x="88" y="860"/>
                  </a:lnTo>
                  <a:lnTo>
                    <a:pt x="56" y="894"/>
                  </a:ln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396" name="Freeform 17"/>
            <p:cNvSpPr>
              <a:spLocks/>
            </p:cNvSpPr>
            <p:nvPr/>
          </p:nvSpPr>
          <p:spPr bwMode="auto">
            <a:xfrm>
              <a:off x="1771650" y="4848225"/>
              <a:ext cx="1528763" cy="2397125"/>
            </a:xfrm>
            <a:custGeom>
              <a:avLst/>
              <a:gdLst>
                <a:gd name="T0" fmla="*/ 0 w 963"/>
                <a:gd name="T1" fmla="*/ 2147483647 h 1510"/>
                <a:gd name="T2" fmla="*/ 665321497 w 963"/>
                <a:gd name="T3" fmla="*/ 2147483647 h 1510"/>
                <a:gd name="T4" fmla="*/ 614918369 w 963"/>
                <a:gd name="T5" fmla="*/ 1869956127 h 1510"/>
                <a:gd name="T6" fmla="*/ 897176088 w 963"/>
                <a:gd name="T7" fmla="*/ 1406247130 h 1510"/>
                <a:gd name="T8" fmla="*/ 1058466100 w 963"/>
                <a:gd name="T9" fmla="*/ 1295360291 h 1510"/>
                <a:gd name="T10" fmla="*/ 1179433609 w 963"/>
                <a:gd name="T11" fmla="*/ 1285279669 h 1510"/>
                <a:gd name="T12" fmla="*/ 1249997989 w 963"/>
                <a:gd name="T13" fmla="*/ 1234876560 h 1510"/>
                <a:gd name="T14" fmla="*/ 1421368626 w 963"/>
                <a:gd name="T15" fmla="*/ 912296664 h 1510"/>
                <a:gd name="T16" fmla="*/ 1381046123 w 963"/>
                <a:gd name="T17" fmla="*/ 509071596 h 1510"/>
                <a:gd name="T18" fmla="*/ 1708666857 w 963"/>
                <a:gd name="T19" fmla="*/ 0 h 1510"/>
                <a:gd name="T20" fmla="*/ 2147483647 w 963"/>
                <a:gd name="T21" fmla="*/ 1088707545 h 1510"/>
                <a:gd name="T22" fmla="*/ 1663303644 w 963"/>
                <a:gd name="T23" fmla="*/ 2147483647 h 1510"/>
                <a:gd name="T24" fmla="*/ 1186994872 w 963"/>
                <a:gd name="T25" fmla="*/ 2147483647 h 1510"/>
                <a:gd name="T26" fmla="*/ 866934211 w 963"/>
                <a:gd name="T27" fmla="*/ 2147483647 h 1510"/>
                <a:gd name="T28" fmla="*/ 715724626 w 963"/>
                <a:gd name="T29" fmla="*/ 2147483647 h 1510"/>
                <a:gd name="T30" fmla="*/ 725805252 w 963"/>
                <a:gd name="T31" fmla="*/ 2147483647 h 1510"/>
                <a:gd name="T32" fmla="*/ 413305755 w 963"/>
                <a:gd name="T33" fmla="*/ 2147483647 h 1510"/>
                <a:gd name="T34" fmla="*/ 211693240 w 963"/>
                <a:gd name="T35" fmla="*/ 2147483647 h 1510"/>
                <a:gd name="T36" fmla="*/ 0 w 963"/>
                <a:gd name="T37" fmla="*/ 2147483647 h 151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63"/>
                <a:gd name="T58" fmla="*/ 0 h 1510"/>
                <a:gd name="T59" fmla="*/ 963 w 963"/>
                <a:gd name="T60" fmla="*/ 1510 h 151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63" h="1510">
                  <a:moveTo>
                    <a:pt x="0" y="1386"/>
                  </a:moveTo>
                  <a:lnTo>
                    <a:pt x="264" y="922"/>
                  </a:lnTo>
                  <a:lnTo>
                    <a:pt x="244" y="742"/>
                  </a:lnTo>
                  <a:lnTo>
                    <a:pt x="356" y="558"/>
                  </a:lnTo>
                  <a:lnTo>
                    <a:pt x="420" y="514"/>
                  </a:lnTo>
                  <a:lnTo>
                    <a:pt x="468" y="510"/>
                  </a:lnTo>
                  <a:lnTo>
                    <a:pt x="496" y="490"/>
                  </a:lnTo>
                  <a:lnTo>
                    <a:pt x="564" y="362"/>
                  </a:lnTo>
                  <a:lnTo>
                    <a:pt x="548" y="202"/>
                  </a:lnTo>
                  <a:lnTo>
                    <a:pt x="678" y="0"/>
                  </a:lnTo>
                  <a:lnTo>
                    <a:pt x="963" y="432"/>
                  </a:lnTo>
                  <a:lnTo>
                    <a:pt x="660" y="986"/>
                  </a:lnTo>
                  <a:lnTo>
                    <a:pt x="471" y="876"/>
                  </a:lnTo>
                  <a:lnTo>
                    <a:pt x="344" y="1010"/>
                  </a:lnTo>
                  <a:lnTo>
                    <a:pt x="284" y="1094"/>
                  </a:lnTo>
                  <a:lnTo>
                    <a:pt x="288" y="1146"/>
                  </a:lnTo>
                  <a:lnTo>
                    <a:pt x="164" y="1362"/>
                  </a:lnTo>
                  <a:lnTo>
                    <a:pt x="84" y="1510"/>
                  </a:lnTo>
                  <a:lnTo>
                    <a:pt x="0" y="1386"/>
                  </a:ln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397" name="Freeform 18"/>
            <p:cNvSpPr>
              <a:spLocks/>
            </p:cNvSpPr>
            <p:nvPr/>
          </p:nvSpPr>
          <p:spPr bwMode="auto">
            <a:xfrm>
              <a:off x="2254250" y="6267450"/>
              <a:ext cx="647700" cy="793750"/>
            </a:xfrm>
            <a:custGeom>
              <a:avLst/>
              <a:gdLst>
                <a:gd name="T0" fmla="*/ 0 w 408"/>
                <a:gd name="T1" fmla="*/ 917337048 h 500"/>
                <a:gd name="T2" fmla="*/ 224294732 w 408"/>
                <a:gd name="T3" fmla="*/ 453628213 h 500"/>
                <a:gd name="T4" fmla="*/ 282257515 w 408"/>
                <a:gd name="T5" fmla="*/ 393144378 h 500"/>
                <a:gd name="T6" fmla="*/ 511592558 w 408"/>
                <a:gd name="T7" fmla="*/ 0 h 500"/>
                <a:gd name="T8" fmla="*/ 1028223839 w 408"/>
                <a:gd name="T9" fmla="*/ 332660643 h 500"/>
                <a:gd name="T10" fmla="*/ 614918139 w 408"/>
                <a:gd name="T11" fmla="*/ 897175803 h 500"/>
                <a:gd name="T12" fmla="*/ 554434408 w 408"/>
                <a:gd name="T13" fmla="*/ 937498293 h 500"/>
                <a:gd name="T14" fmla="*/ 393144357 w 408"/>
                <a:gd name="T15" fmla="*/ 715724399 h 500"/>
                <a:gd name="T16" fmla="*/ 30241878 w 408"/>
                <a:gd name="T17" fmla="*/ 1260078214 h 500"/>
                <a:gd name="T18" fmla="*/ 0 w 408"/>
                <a:gd name="T19" fmla="*/ 917337048 h 5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8"/>
                <a:gd name="T31" fmla="*/ 0 h 500"/>
                <a:gd name="T32" fmla="*/ 408 w 408"/>
                <a:gd name="T33" fmla="*/ 500 h 5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8" h="500">
                  <a:moveTo>
                    <a:pt x="0" y="364"/>
                  </a:moveTo>
                  <a:lnTo>
                    <a:pt x="89" y="180"/>
                  </a:lnTo>
                  <a:lnTo>
                    <a:pt x="112" y="156"/>
                  </a:lnTo>
                  <a:lnTo>
                    <a:pt x="203" y="0"/>
                  </a:lnTo>
                  <a:lnTo>
                    <a:pt x="408" y="132"/>
                  </a:lnTo>
                  <a:lnTo>
                    <a:pt x="244" y="356"/>
                  </a:lnTo>
                  <a:lnTo>
                    <a:pt x="220" y="372"/>
                  </a:lnTo>
                  <a:lnTo>
                    <a:pt x="156" y="284"/>
                  </a:lnTo>
                  <a:lnTo>
                    <a:pt x="12" y="500"/>
                  </a:lnTo>
                  <a:lnTo>
                    <a:pt x="0" y="364"/>
                  </a:ln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398" name="Freeform 19"/>
            <p:cNvSpPr>
              <a:spLocks/>
            </p:cNvSpPr>
            <p:nvPr/>
          </p:nvSpPr>
          <p:spPr bwMode="auto">
            <a:xfrm>
              <a:off x="2662238" y="3552825"/>
              <a:ext cx="342900" cy="390525"/>
            </a:xfrm>
            <a:custGeom>
              <a:avLst/>
              <a:gdLst>
                <a:gd name="T0" fmla="*/ 0 w 216"/>
                <a:gd name="T1" fmla="*/ 536794140 h 246"/>
                <a:gd name="T2" fmla="*/ 476310389 w 216"/>
                <a:gd name="T3" fmla="*/ 0 h 246"/>
                <a:gd name="T4" fmla="*/ 544353795 w 216"/>
                <a:gd name="T5" fmla="*/ 30241880 h 246"/>
                <a:gd name="T6" fmla="*/ 37801552 w 216"/>
                <a:gd name="T7" fmla="*/ 619958482 h 246"/>
                <a:gd name="T8" fmla="*/ 0 w 216"/>
                <a:gd name="T9" fmla="*/ 536794140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246"/>
                <a:gd name="T17" fmla="*/ 216 w 216"/>
                <a:gd name="T18" fmla="*/ 246 h 2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246">
                  <a:moveTo>
                    <a:pt x="0" y="213"/>
                  </a:moveTo>
                  <a:lnTo>
                    <a:pt x="189" y="0"/>
                  </a:lnTo>
                  <a:lnTo>
                    <a:pt x="216" y="12"/>
                  </a:lnTo>
                  <a:lnTo>
                    <a:pt x="15" y="246"/>
                  </a:lnTo>
                  <a:lnTo>
                    <a:pt x="0" y="213"/>
                  </a:ln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399" name="Freeform 20"/>
            <p:cNvSpPr>
              <a:spLocks/>
            </p:cNvSpPr>
            <p:nvPr/>
          </p:nvSpPr>
          <p:spPr bwMode="auto">
            <a:xfrm>
              <a:off x="2386013" y="3748088"/>
              <a:ext cx="276225" cy="280987"/>
            </a:xfrm>
            <a:custGeom>
              <a:avLst/>
              <a:gdLst>
                <a:gd name="T0" fmla="*/ 22682198 w 174"/>
                <a:gd name="T1" fmla="*/ 446066113 h 177"/>
                <a:gd name="T2" fmla="*/ 438507232 w 174"/>
                <a:gd name="T3" fmla="*/ 0 h 177"/>
                <a:gd name="T4" fmla="*/ 370463732 w 174"/>
                <a:gd name="T5" fmla="*/ 0 h 177"/>
                <a:gd name="T6" fmla="*/ 0 w 174"/>
                <a:gd name="T7" fmla="*/ 400703298 h 177"/>
                <a:gd name="T8" fmla="*/ 22682198 w 174"/>
                <a:gd name="T9" fmla="*/ 446066113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177"/>
                <a:gd name="T17" fmla="*/ 174 w 174"/>
                <a:gd name="T18" fmla="*/ 177 h 1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177">
                  <a:moveTo>
                    <a:pt x="9" y="177"/>
                  </a:moveTo>
                  <a:lnTo>
                    <a:pt x="174" y="0"/>
                  </a:lnTo>
                  <a:lnTo>
                    <a:pt x="147" y="0"/>
                  </a:lnTo>
                  <a:lnTo>
                    <a:pt x="0" y="159"/>
                  </a:lnTo>
                  <a:lnTo>
                    <a:pt x="9" y="177"/>
                  </a:ln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00" name="Freeform 22"/>
            <p:cNvSpPr>
              <a:spLocks/>
            </p:cNvSpPr>
            <p:nvPr/>
          </p:nvSpPr>
          <p:spPr bwMode="auto">
            <a:xfrm>
              <a:off x="1419225" y="6767513"/>
              <a:ext cx="225425" cy="376237"/>
            </a:xfrm>
            <a:custGeom>
              <a:avLst/>
              <a:gdLst>
                <a:gd name="T0" fmla="*/ 0 w 142"/>
                <a:gd name="T1" fmla="*/ 468748517 h 237"/>
                <a:gd name="T2" fmla="*/ 226814064 w 142"/>
                <a:gd name="T3" fmla="*/ 0 h 237"/>
                <a:gd name="T4" fmla="*/ 357862133 w 142"/>
                <a:gd name="T5" fmla="*/ 163809152 h 237"/>
                <a:gd name="T6" fmla="*/ 176410911 w 142"/>
                <a:gd name="T7" fmla="*/ 597275488 h 237"/>
                <a:gd name="T8" fmla="*/ 0 w 142"/>
                <a:gd name="T9" fmla="*/ 468748517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37"/>
                <a:gd name="T17" fmla="*/ 142 w 142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37">
                  <a:moveTo>
                    <a:pt x="0" y="186"/>
                  </a:moveTo>
                  <a:lnTo>
                    <a:pt x="90" y="0"/>
                  </a:lnTo>
                  <a:lnTo>
                    <a:pt x="142" y="65"/>
                  </a:lnTo>
                  <a:lnTo>
                    <a:pt x="70" y="237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01" name="Freeform 25"/>
            <p:cNvSpPr>
              <a:spLocks/>
            </p:cNvSpPr>
            <p:nvPr/>
          </p:nvSpPr>
          <p:spPr bwMode="auto">
            <a:xfrm>
              <a:off x="900113" y="6667500"/>
              <a:ext cx="1443037" cy="2641600"/>
            </a:xfrm>
            <a:custGeom>
              <a:avLst/>
              <a:gdLst>
                <a:gd name="T0" fmla="*/ 435986168 w 909"/>
                <a:gd name="T1" fmla="*/ 2147483647 h 1664"/>
                <a:gd name="T2" fmla="*/ 698082257 w 909"/>
                <a:gd name="T3" fmla="*/ 2147483647 h 1664"/>
                <a:gd name="T4" fmla="*/ 1060984732 w 909"/>
                <a:gd name="T5" fmla="*/ 2147483647 h 1664"/>
                <a:gd name="T6" fmla="*/ 1222274633 w 909"/>
                <a:gd name="T7" fmla="*/ 2147483647 h 1664"/>
                <a:gd name="T8" fmla="*/ 1504531959 w 909"/>
                <a:gd name="T9" fmla="*/ 2147483647 h 1664"/>
                <a:gd name="T10" fmla="*/ 1716225351 w 909"/>
                <a:gd name="T11" fmla="*/ 2147483647 h 1664"/>
                <a:gd name="T12" fmla="*/ 1887595870 w 909"/>
                <a:gd name="T13" fmla="*/ 2026205824 h 1664"/>
                <a:gd name="T14" fmla="*/ 2147483647 w 909"/>
                <a:gd name="T15" fmla="*/ 1683464675 h 1664"/>
                <a:gd name="T16" fmla="*/ 2119450103 w 909"/>
                <a:gd name="T17" fmla="*/ 0 h 1664"/>
                <a:gd name="T18" fmla="*/ 1585176909 w 909"/>
                <a:gd name="T19" fmla="*/ 887095137 h 1664"/>
                <a:gd name="T20" fmla="*/ 1252516489 w 909"/>
                <a:gd name="T21" fmla="*/ 393144359 h 1664"/>
                <a:gd name="T22" fmla="*/ 1071065351 w 909"/>
                <a:gd name="T23" fmla="*/ 786288718 h 1664"/>
                <a:gd name="T24" fmla="*/ 1302919583 w 909"/>
                <a:gd name="T25" fmla="*/ 927417625 h 1664"/>
                <a:gd name="T26" fmla="*/ 1111387826 w 909"/>
                <a:gd name="T27" fmla="*/ 1096267250 h 1664"/>
                <a:gd name="T28" fmla="*/ 1043344443 w 909"/>
                <a:gd name="T29" fmla="*/ 1504534030 h 1664"/>
                <a:gd name="T30" fmla="*/ 907256089 w 909"/>
                <a:gd name="T31" fmla="*/ 1754029029 h 1664"/>
                <a:gd name="T32" fmla="*/ 763606279 w 909"/>
                <a:gd name="T33" fmla="*/ 2147483647 h 1664"/>
                <a:gd name="T34" fmla="*/ 435986168 w 909"/>
                <a:gd name="T35" fmla="*/ 2147483647 h 1664"/>
                <a:gd name="T36" fmla="*/ 294857405 w 909"/>
                <a:gd name="T37" fmla="*/ 2147483647 h 1664"/>
                <a:gd name="T38" fmla="*/ 113406217 w 909"/>
                <a:gd name="T39" fmla="*/ 2147483647 h 1664"/>
                <a:gd name="T40" fmla="*/ 90725594 w 909"/>
                <a:gd name="T41" fmla="*/ 2147483647 h 1664"/>
                <a:gd name="T42" fmla="*/ 0 w 909"/>
                <a:gd name="T43" fmla="*/ 2147483647 h 1664"/>
                <a:gd name="T44" fmla="*/ 435986168 w 909"/>
                <a:gd name="T45" fmla="*/ 2147483647 h 166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09"/>
                <a:gd name="T70" fmla="*/ 0 h 1664"/>
                <a:gd name="T71" fmla="*/ 909 w 909"/>
                <a:gd name="T72" fmla="*/ 1664 h 166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09" h="1664">
                  <a:moveTo>
                    <a:pt x="173" y="1664"/>
                  </a:moveTo>
                  <a:lnTo>
                    <a:pt x="277" y="1516"/>
                  </a:lnTo>
                  <a:lnTo>
                    <a:pt x="421" y="1284"/>
                  </a:lnTo>
                  <a:lnTo>
                    <a:pt x="485" y="1176"/>
                  </a:lnTo>
                  <a:lnTo>
                    <a:pt x="597" y="1016"/>
                  </a:lnTo>
                  <a:lnTo>
                    <a:pt x="681" y="900"/>
                  </a:lnTo>
                  <a:lnTo>
                    <a:pt x="749" y="804"/>
                  </a:lnTo>
                  <a:lnTo>
                    <a:pt x="909" y="668"/>
                  </a:lnTo>
                  <a:lnTo>
                    <a:pt x="841" y="0"/>
                  </a:lnTo>
                  <a:lnTo>
                    <a:pt x="629" y="352"/>
                  </a:lnTo>
                  <a:lnTo>
                    <a:pt x="497" y="156"/>
                  </a:lnTo>
                  <a:lnTo>
                    <a:pt x="425" y="312"/>
                  </a:lnTo>
                  <a:lnTo>
                    <a:pt x="517" y="368"/>
                  </a:lnTo>
                  <a:lnTo>
                    <a:pt x="441" y="435"/>
                  </a:lnTo>
                  <a:lnTo>
                    <a:pt x="414" y="597"/>
                  </a:lnTo>
                  <a:lnTo>
                    <a:pt x="360" y="696"/>
                  </a:lnTo>
                  <a:lnTo>
                    <a:pt x="303" y="891"/>
                  </a:lnTo>
                  <a:lnTo>
                    <a:pt x="173" y="1204"/>
                  </a:lnTo>
                  <a:lnTo>
                    <a:pt x="117" y="1364"/>
                  </a:lnTo>
                  <a:lnTo>
                    <a:pt x="45" y="1551"/>
                  </a:lnTo>
                  <a:lnTo>
                    <a:pt x="36" y="1599"/>
                  </a:lnTo>
                  <a:lnTo>
                    <a:pt x="0" y="1653"/>
                  </a:lnTo>
                  <a:lnTo>
                    <a:pt x="173" y="1664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02" name="Freeform 26"/>
            <p:cNvSpPr>
              <a:spLocks/>
            </p:cNvSpPr>
            <p:nvPr/>
          </p:nvSpPr>
          <p:spPr bwMode="auto">
            <a:xfrm>
              <a:off x="1517650" y="4946650"/>
              <a:ext cx="679450" cy="2076450"/>
            </a:xfrm>
            <a:custGeom>
              <a:avLst/>
              <a:gdLst>
                <a:gd name="T0" fmla="*/ 403224984 w 428"/>
                <a:gd name="T1" fmla="*/ 2147483647 h 1308"/>
                <a:gd name="T2" fmla="*/ 252015652 w 428"/>
                <a:gd name="T3" fmla="*/ 2147483647 h 1308"/>
                <a:gd name="T4" fmla="*/ 85685313 w 428"/>
                <a:gd name="T5" fmla="*/ 2147483647 h 1308"/>
                <a:gd name="T6" fmla="*/ 292338141 w 428"/>
                <a:gd name="T7" fmla="*/ 2147483647 h 1308"/>
                <a:gd name="T8" fmla="*/ 70564380 w 428"/>
                <a:gd name="T9" fmla="*/ 2147483647 h 1308"/>
                <a:gd name="T10" fmla="*/ 0 w 428"/>
                <a:gd name="T11" fmla="*/ 2076608769 h 1308"/>
                <a:gd name="T12" fmla="*/ 211693164 w 428"/>
                <a:gd name="T13" fmla="*/ 1733867646 h 1308"/>
                <a:gd name="T14" fmla="*/ 151209381 w 428"/>
                <a:gd name="T15" fmla="*/ 1542335446 h 1308"/>
                <a:gd name="T16" fmla="*/ 413305606 w 428"/>
                <a:gd name="T17" fmla="*/ 1179433082 h 1308"/>
                <a:gd name="T18" fmla="*/ 191531870 w 428"/>
                <a:gd name="T19" fmla="*/ 1018143142 h 1308"/>
                <a:gd name="T20" fmla="*/ 90725624 w 428"/>
                <a:gd name="T21" fmla="*/ 927417551 h 1308"/>
                <a:gd name="T22" fmla="*/ 836692033 w 428"/>
                <a:gd name="T23" fmla="*/ 0 h 1308"/>
                <a:gd name="T24" fmla="*/ 1028223854 w 428"/>
                <a:gd name="T25" fmla="*/ 1723787025 h 1308"/>
                <a:gd name="T26" fmla="*/ 453628194 w 428"/>
                <a:gd name="T27" fmla="*/ 2147483647 h 1308"/>
                <a:gd name="T28" fmla="*/ 504031305 w 428"/>
                <a:gd name="T29" fmla="*/ 2147483647 h 1308"/>
                <a:gd name="T30" fmla="*/ 1038304476 w 428"/>
                <a:gd name="T31" fmla="*/ 1854835101 h 1308"/>
                <a:gd name="T32" fmla="*/ 1078626964 w 428"/>
                <a:gd name="T33" fmla="*/ 2147483647 h 1308"/>
                <a:gd name="T34" fmla="*/ 403224984 w 428"/>
                <a:gd name="T35" fmla="*/ 2147483647 h 13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28"/>
                <a:gd name="T55" fmla="*/ 0 h 1308"/>
                <a:gd name="T56" fmla="*/ 428 w 428"/>
                <a:gd name="T57" fmla="*/ 1308 h 13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28" h="1308">
                  <a:moveTo>
                    <a:pt x="160" y="1308"/>
                  </a:moveTo>
                  <a:lnTo>
                    <a:pt x="100" y="1224"/>
                  </a:lnTo>
                  <a:lnTo>
                    <a:pt x="34" y="1150"/>
                  </a:lnTo>
                  <a:lnTo>
                    <a:pt x="116" y="1052"/>
                  </a:lnTo>
                  <a:lnTo>
                    <a:pt x="28" y="884"/>
                  </a:lnTo>
                  <a:lnTo>
                    <a:pt x="0" y="824"/>
                  </a:lnTo>
                  <a:lnTo>
                    <a:pt x="84" y="688"/>
                  </a:lnTo>
                  <a:lnTo>
                    <a:pt x="60" y="612"/>
                  </a:lnTo>
                  <a:lnTo>
                    <a:pt x="164" y="468"/>
                  </a:lnTo>
                  <a:lnTo>
                    <a:pt x="76" y="404"/>
                  </a:lnTo>
                  <a:lnTo>
                    <a:pt x="36" y="368"/>
                  </a:lnTo>
                  <a:lnTo>
                    <a:pt x="332" y="0"/>
                  </a:lnTo>
                  <a:lnTo>
                    <a:pt x="408" y="684"/>
                  </a:lnTo>
                  <a:lnTo>
                    <a:pt x="180" y="980"/>
                  </a:lnTo>
                  <a:lnTo>
                    <a:pt x="200" y="1028"/>
                  </a:lnTo>
                  <a:lnTo>
                    <a:pt x="412" y="736"/>
                  </a:lnTo>
                  <a:lnTo>
                    <a:pt x="428" y="868"/>
                  </a:lnTo>
                  <a:lnTo>
                    <a:pt x="160" y="1308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03" name="Freeform 27"/>
            <p:cNvSpPr>
              <a:spLocks/>
            </p:cNvSpPr>
            <p:nvPr/>
          </p:nvSpPr>
          <p:spPr bwMode="auto">
            <a:xfrm>
              <a:off x="1562100" y="5607050"/>
              <a:ext cx="196850" cy="273050"/>
            </a:xfrm>
            <a:custGeom>
              <a:avLst/>
              <a:gdLst>
                <a:gd name="T0" fmla="*/ 221773795 w 124"/>
                <a:gd name="T1" fmla="*/ 0 h 172"/>
                <a:gd name="T2" fmla="*/ 0 w 124"/>
                <a:gd name="T3" fmla="*/ 352821849 h 172"/>
                <a:gd name="T4" fmla="*/ 50403125 w 124"/>
                <a:gd name="T5" fmla="*/ 433466920 h 172"/>
                <a:gd name="T6" fmla="*/ 312499397 w 124"/>
                <a:gd name="T7" fmla="*/ 60483753 h 172"/>
                <a:gd name="T8" fmla="*/ 221773795 w 124"/>
                <a:gd name="T9" fmla="*/ 0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172"/>
                <a:gd name="T17" fmla="*/ 124 w 124"/>
                <a:gd name="T18" fmla="*/ 172 h 1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172">
                  <a:moveTo>
                    <a:pt x="88" y="0"/>
                  </a:moveTo>
                  <a:lnTo>
                    <a:pt x="0" y="140"/>
                  </a:lnTo>
                  <a:lnTo>
                    <a:pt x="20" y="172"/>
                  </a:lnTo>
                  <a:lnTo>
                    <a:pt x="124" y="2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04" name="Freeform 28"/>
            <p:cNvSpPr>
              <a:spLocks/>
            </p:cNvSpPr>
            <p:nvPr/>
          </p:nvSpPr>
          <p:spPr bwMode="auto">
            <a:xfrm>
              <a:off x="2025650" y="4000500"/>
              <a:ext cx="857250" cy="2012950"/>
            </a:xfrm>
            <a:custGeom>
              <a:avLst/>
              <a:gdLst>
                <a:gd name="T0" fmla="*/ 221773749 w 540"/>
                <a:gd name="T1" fmla="*/ 2147483647 h 1268"/>
                <a:gd name="T2" fmla="*/ 514111841 w 540"/>
                <a:gd name="T3" fmla="*/ 2147483647 h 1268"/>
                <a:gd name="T4" fmla="*/ 907256237 w 540"/>
                <a:gd name="T5" fmla="*/ 2147483647 h 1268"/>
                <a:gd name="T6" fmla="*/ 1098788025 w 540"/>
                <a:gd name="T7" fmla="*/ 2147483647 h 1268"/>
                <a:gd name="T8" fmla="*/ 1098788025 w 540"/>
                <a:gd name="T9" fmla="*/ 1814512595 h 1268"/>
                <a:gd name="T10" fmla="*/ 1310481054 w 540"/>
                <a:gd name="T11" fmla="*/ 1370964869 h 1268"/>
                <a:gd name="T12" fmla="*/ 1010581802 w 540"/>
                <a:gd name="T13" fmla="*/ 892135366 h 1268"/>
                <a:gd name="T14" fmla="*/ 1360884157 w 540"/>
                <a:gd name="T15" fmla="*/ 362902459 h 1268"/>
                <a:gd name="T16" fmla="*/ 1108868646 w 540"/>
                <a:gd name="T17" fmla="*/ 0 h 1268"/>
                <a:gd name="T18" fmla="*/ 695563009 w 540"/>
                <a:gd name="T19" fmla="*/ 524192497 h 1268"/>
                <a:gd name="T20" fmla="*/ 0 w 540"/>
                <a:gd name="T21" fmla="*/ 1481851701 h 1268"/>
                <a:gd name="T22" fmla="*/ 221773749 w 540"/>
                <a:gd name="T23" fmla="*/ 2147483647 h 12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40"/>
                <a:gd name="T37" fmla="*/ 0 h 1268"/>
                <a:gd name="T38" fmla="*/ 540 w 540"/>
                <a:gd name="T39" fmla="*/ 1268 h 12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40" h="1268">
                  <a:moveTo>
                    <a:pt x="88" y="1268"/>
                  </a:moveTo>
                  <a:lnTo>
                    <a:pt x="204" y="1100"/>
                  </a:lnTo>
                  <a:lnTo>
                    <a:pt x="360" y="1048"/>
                  </a:lnTo>
                  <a:lnTo>
                    <a:pt x="436" y="864"/>
                  </a:lnTo>
                  <a:lnTo>
                    <a:pt x="436" y="720"/>
                  </a:lnTo>
                  <a:lnTo>
                    <a:pt x="520" y="544"/>
                  </a:lnTo>
                  <a:lnTo>
                    <a:pt x="401" y="354"/>
                  </a:lnTo>
                  <a:lnTo>
                    <a:pt x="540" y="144"/>
                  </a:lnTo>
                  <a:lnTo>
                    <a:pt x="440" y="0"/>
                  </a:lnTo>
                  <a:lnTo>
                    <a:pt x="276" y="208"/>
                  </a:lnTo>
                  <a:lnTo>
                    <a:pt x="0" y="588"/>
                  </a:lnTo>
                  <a:lnTo>
                    <a:pt x="88" y="1268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05" name="Freeform 29"/>
            <p:cNvSpPr>
              <a:spLocks/>
            </p:cNvSpPr>
            <p:nvPr/>
          </p:nvSpPr>
          <p:spPr bwMode="auto">
            <a:xfrm>
              <a:off x="2006600" y="3517900"/>
              <a:ext cx="971550" cy="1346200"/>
            </a:xfrm>
            <a:custGeom>
              <a:avLst/>
              <a:gdLst>
                <a:gd name="T0" fmla="*/ 1542335407 w 612"/>
                <a:gd name="T1" fmla="*/ 30241879 h 848"/>
                <a:gd name="T2" fmla="*/ 1028223737 w 612"/>
                <a:gd name="T3" fmla="*/ 614918146 h 848"/>
                <a:gd name="T4" fmla="*/ 670361494 w 612"/>
                <a:gd name="T5" fmla="*/ 1038304473 h 848"/>
                <a:gd name="T6" fmla="*/ 695563046 w 612"/>
                <a:gd name="T7" fmla="*/ 1199594427 h 848"/>
                <a:gd name="T8" fmla="*/ 40322496 w 612"/>
                <a:gd name="T9" fmla="*/ 2137092678 h 848"/>
                <a:gd name="T10" fmla="*/ 0 w 612"/>
                <a:gd name="T11" fmla="*/ 1693545306 h 848"/>
                <a:gd name="T12" fmla="*/ 352821833 w 612"/>
                <a:gd name="T13" fmla="*/ 1280239403 h 848"/>
                <a:gd name="T14" fmla="*/ 342741212 w 612"/>
                <a:gd name="T15" fmla="*/ 866933897 h 848"/>
                <a:gd name="T16" fmla="*/ 564514973 w 612"/>
                <a:gd name="T17" fmla="*/ 584676280 h 848"/>
                <a:gd name="T18" fmla="*/ 504031247 w 612"/>
                <a:gd name="T19" fmla="*/ 413305605 h 848"/>
                <a:gd name="T20" fmla="*/ 1068546221 w 612"/>
                <a:gd name="T21" fmla="*/ 110886893 h 848"/>
                <a:gd name="T22" fmla="*/ 1290319882 w 612"/>
                <a:gd name="T23" fmla="*/ 0 h 848"/>
                <a:gd name="T24" fmla="*/ 1330642366 w 612"/>
                <a:gd name="T25" fmla="*/ 60483757 h 848"/>
                <a:gd name="T26" fmla="*/ 1542335407 w 612"/>
                <a:gd name="T27" fmla="*/ 30241879 h 8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12"/>
                <a:gd name="T43" fmla="*/ 0 h 848"/>
                <a:gd name="T44" fmla="*/ 612 w 612"/>
                <a:gd name="T45" fmla="*/ 848 h 8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12" h="848">
                  <a:moveTo>
                    <a:pt x="612" y="12"/>
                  </a:moveTo>
                  <a:lnTo>
                    <a:pt x="408" y="244"/>
                  </a:lnTo>
                  <a:lnTo>
                    <a:pt x="266" y="412"/>
                  </a:lnTo>
                  <a:lnTo>
                    <a:pt x="276" y="476"/>
                  </a:lnTo>
                  <a:lnTo>
                    <a:pt x="16" y="848"/>
                  </a:lnTo>
                  <a:lnTo>
                    <a:pt x="0" y="672"/>
                  </a:lnTo>
                  <a:lnTo>
                    <a:pt x="140" y="508"/>
                  </a:lnTo>
                  <a:lnTo>
                    <a:pt x="136" y="344"/>
                  </a:lnTo>
                  <a:lnTo>
                    <a:pt x="224" y="232"/>
                  </a:lnTo>
                  <a:lnTo>
                    <a:pt x="200" y="164"/>
                  </a:lnTo>
                  <a:lnTo>
                    <a:pt x="424" y="44"/>
                  </a:lnTo>
                  <a:lnTo>
                    <a:pt x="512" y="0"/>
                  </a:lnTo>
                  <a:lnTo>
                    <a:pt x="528" y="24"/>
                  </a:lnTo>
                  <a:lnTo>
                    <a:pt x="612" y="12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06" name="Freeform 30"/>
            <p:cNvSpPr>
              <a:spLocks/>
            </p:cNvSpPr>
            <p:nvPr/>
          </p:nvSpPr>
          <p:spPr bwMode="auto">
            <a:xfrm>
              <a:off x="2222500" y="6457950"/>
              <a:ext cx="220663" cy="400050"/>
            </a:xfrm>
            <a:custGeom>
              <a:avLst/>
              <a:gdLst>
                <a:gd name="T0" fmla="*/ 50403229 w 139"/>
                <a:gd name="T1" fmla="*/ 635079420 h 252"/>
                <a:gd name="T2" fmla="*/ 350303252 w 139"/>
                <a:gd name="T3" fmla="*/ 272176908 h 252"/>
                <a:gd name="T4" fmla="*/ 267137150 w 139"/>
                <a:gd name="T5" fmla="*/ 173891582 h 252"/>
                <a:gd name="T6" fmla="*/ 191532275 w 139"/>
                <a:gd name="T7" fmla="*/ 60483760 h 252"/>
                <a:gd name="T8" fmla="*/ 131048414 w 139"/>
                <a:gd name="T9" fmla="*/ 0 h 252"/>
                <a:gd name="T10" fmla="*/ 0 w 139"/>
                <a:gd name="T11" fmla="*/ 191531878 h 252"/>
                <a:gd name="T12" fmla="*/ 50403229 w 139"/>
                <a:gd name="T13" fmla="*/ 635079420 h 2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9"/>
                <a:gd name="T22" fmla="*/ 0 h 252"/>
                <a:gd name="T23" fmla="*/ 139 w 139"/>
                <a:gd name="T24" fmla="*/ 252 h 2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9" h="252">
                  <a:moveTo>
                    <a:pt x="20" y="252"/>
                  </a:moveTo>
                  <a:lnTo>
                    <a:pt x="139" y="108"/>
                  </a:lnTo>
                  <a:lnTo>
                    <a:pt x="106" y="69"/>
                  </a:lnTo>
                  <a:lnTo>
                    <a:pt x="76" y="24"/>
                  </a:lnTo>
                  <a:lnTo>
                    <a:pt x="52" y="0"/>
                  </a:lnTo>
                  <a:lnTo>
                    <a:pt x="0" y="76"/>
                  </a:lnTo>
                  <a:lnTo>
                    <a:pt x="20" y="252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07" name="Freeform 31"/>
            <p:cNvSpPr>
              <a:spLocks/>
            </p:cNvSpPr>
            <p:nvPr/>
          </p:nvSpPr>
          <p:spPr bwMode="auto">
            <a:xfrm>
              <a:off x="2314575" y="6235700"/>
              <a:ext cx="263525" cy="331788"/>
            </a:xfrm>
            <a:custGeom>
              <a:avLst/>
              <a:gdLst>
                <a:gd name="T0" fmla="*/ 136088437 w 166"/>
                <a:gd name="T1" fmla="*/ 526714288 h 209"/>
                <a:gd name="T2" fmla="*/ 418345982 w 166"/>
                <a:gd name="T3" fmla="*/ 60483848 h 209"/>
                <a:gd name="T4" fmla="*/ 327620291 w 166"/>
                <a:gd name="T5" fmla="*/ 0 h 209"/>
                <a:gd name="T6" fmla="*/ 0 w 166"/>
                <a:gd name="T7" fmla="*/ 360383675 h 209"/>
                <a:gd name="T8" fmla="*/ 136088437 w 166"/>
                <a:gd name="T9" fmla="*/ 526714288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"/>
                <a:gd name="T16" fmla="*/ 0 h 209"/>
                <a:gd name="T17" fmla="*/ 166 w 166"/>
                <a:gd name="T18" fmla="*/ 209 h 2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" h="209">
                  <a:moveTo>
                    <a:pt x="54" y="209"/>
                  </a:moveTo>
                  <a:lnTo>
                    <a:pt x="166" y="24"/>
                  </a:lnTo>
                  <a:lnTo>
                    <a:pt x="130" y="0"/>
                  </a:lnTo>
                  <a:lnTo>
                    <a:pt x="0" y="143"/>
                  </a:lnTo>
                  <a:lnTo>
                    <a:pt x="54" y="209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08" name="Freeform 34"/>
            <p:cNvSpPr>
              <a:spLocks/>
            </p:cNvSpPr>
            <p:nvPr/>
          </p:nvSpPr>
          <p:spPr bwMode="auto">
            <a:xfrm>
              <a:off x="1538288" y="6886575"/>
              <a:ext cx="152400" cy="276225"/>
            </a:xfrm>
            <a:custGeom>
              <a:avLst/>
              <a:gdLst>
                <a:gd name="T0" fmla="*/ 0 w 96"/>
                <a:gd name="T1" fmla="*/ 393144336 h 174"/>
                <a:gd name="T2" fmla="*/ 189012502 w 96"/>
                <a:gd name="T3" fmla="*/ 0 h 174"/>
                <a:gd name="T4" fmla="*/ 241935022 w 96"/>
                <a:gd name="T5" fmla="*/ 75604686 h 174"/>
                <a:gd name="T6" fmla="*/ 68043428 w 96"/>
                <a:gd name="T7" fmla="*/ 438507232 h 174"/>
                <a:gd name="T8" fmla="*/ 0 w 96"/>
                <a:gd name="T9" fmla="*/ 393144336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74"/>
                <a:gd name="T17" fmla="*/ 96 w 96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74">
                  <a:moveTo>
                    <a:pt x="0" y="156"/>
                  </a:moveTo>
                  <a:lnTo>
                    <a:pt x="75" y="0"/>
                  </a:lnTo>
                  <a:lnTo>
                    <a:pt x="96" y="30"/>
                  </a:lnTo>
                  <a:lnTo>
                    <a:pt x="27" y="174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09" name="Freeform 35"/>
            <p:cNvSpPr>
              <a:spLocks/>
            </p:cNvSpPr>
            <p:nvPr/>
          </p:nvSpPr>
          <p:spPr bwMode="auto">
            <a:xfrm>
              <a:off x="1809750" y="6024563"/>
              <a:ext cx="361950" cy="557212"/>
            </a:xfrm>
            <a:custGeom>
              <a:avLst/>
              <a:gdLst>
                <a:gd name="T0" fmla="*/ 52924086 w 228"/>
                <a:gd name="T1" fmla="*/ 884573345 h 351"/>
                <a:gd name="T2" fmla="*/ 0 w 228"/>
                <a:gd name="T3" fmla="*/ 725804295 h 351"/>
                <a:gd name="T4" fmla="*/ 559474736 w 228"/>
                <a:gd name="T5" fmla="*/ 0 h 351"/>
                <a:gd name="T6" fmla="*/ 574595670 w 228"/>
                <a:gd name="T7" fmla="*/ 166330155 h 351"/>
                <a:gd name="T8" fmla="*/ 52924086 w 228"/>
                <a:gd name="T9" fmla="*/ 884573345 h 3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8"/>
                <a:gd name="T16" fmla="*/ 0 h 351"/>
                <a:gd name="T17" fmla="*/ 228 w 228"/>
                <a:gd name="T18" fmla="*/ 351 h 3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8" h="351">
                  <a:moveTo>
                    <a:pt x="21" y="351"/>
                  </a:moveTo>
                  <a:lnTo>
                    <a:pt x="0" y="288"/>
                  </a:lnTo>
                  <a:lnTo>
                    <a:pt x="222" y="0"/>
                  </a:lnTo>
                  <a:lnTo>
                    <a:pt x="228" y="66"/>
                  </a:lnTo>
                  <a:lnTo>
                    <a:pt x="21" y="351"/>
                  </a:ln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10" name="Freeform 36"/>
            <p:cNvSpPr>
              <a:spLocks/>
            </p:cNvSpPr>
            <p:nvPr/>
          </p:nvSpPr>
          <p:spPr bwMode="auto">
            <a:xfrm>
              <a:off x="2147888" y="5624513"/>
              <a:ext cx="185737" cy="238125"/>
            </a:xfrm>
            <a:custGeom>
              <a:avLst/>
              <a:gdLst>
                <a:gd name="T0" fmla="*/ 7559656 w 117"/>
                <a:gd name="T1" fmla="*/ 378023383 h 150"/>
                <a:gd name="T2" fmla="*/ 294856716 w 117"/>
                <a:gd name="T3" fmla="*/ 0 h 150"/>
                <a:gd name="T4" fmla="*/ 219252252 w 117"/>
                <a:gd name="T5" fmla="*/ 0 h 150"/>
                <a:gd name="T6" fmla="*/ 0 w 117"/>
                <a:gd name="T7" fmla="*/ 302418726 h 150"/>
                <a:gd name="T8" fmla="*/ 7559656 w 117"/>
                <a:gd name="T9" fmla="*/ 378023383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150"/>
                <a:gd name="T17" fmla="*/ 117 w 117"/>
                <a:gd name="T18" fmla="*/ 150 h 1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150">
                  <a:moveTo>
                    <a:pt x="3" y="150"/>
                  </a:moveTo>
                  <a:lnTo>
                    <a:pt x="117" y="0"/>
                  </a:lnTo>
                  <a:lnTo>
                    <a:pt x="87" y="0"/>
                  </a:lnTo>
                  <a:lnTo>
                    <a:pt x="0" y="120"/>
                  </a:lnTo>
                  <a:lnTo>
                    <a:pt x="3" y="150"/>
                  </a:ln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11" name="Freeform 37"/>
            <p:cNvSpPr>
              <a:spLocks/>
            </p:cNvSpPr>
            <p:nvPr/>
          </p:nvSpPr>
          <p:spPr bwMode="auto">
            <a:xfrm>
              <a:off x="2386013" y="5024438"/>
              <a:ext cx="238125" cy="500062"/>
            </a:xfrm>
            <a:custGeom>
              <a:avLst/>
              <a:gdLst>
                <a:gd name="T0" fmla="*/ 362902452 w 150"/>
                <a:gd name="T1" fmla="*/ 0 h 315"/>
                <a:gd name="T2" fmla="*/ 22682197 w 150"/>
                <a:gd name="T3" fmla="*/ 657759273 h 315"/>
                <a:gd name="T4" fmla="*/ 0 w 150"/>
                <a:gd name="T5" fmla="*/ 710683275 h 315"/>
                <a:gd name="T6" fmla="*/ 0 w 150"/>
                <a:gd name="T7" fmla="*/ 793847522 h 315"/>
                <a:gd name="T8" fmla="*/ 60483750 w 150"/>
                <a:gd name="T9" fmla="*/ 771166941 h 315"/>
                <a:gd name="T10" fmla="*/ 151209363 w 150"/>
                <a:gd name="T11" fmla="*/ 688001106 h 315"/>
                <a:gd name="T12" fmla="*/ 378023383 w 150"/>
                <a:gd name="T13" fmla="*/ 105846465 h 315"/>
                <a:gd name="T14" fmla="*/ 362902452 w 150"/>
                <a:gd name="T15" fmla="*/ 0 h 3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0"/>
                <a:gd name="T25" fmla="*/ 0 h 315"/>
                <a:gd name="T26" fmla="*/ 150 w 150"/>
                <a:gd name="T27" fmla="*/ 315 h 3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0" h="315">
                  <a:moveTo>
                    <a:pt x="144" y="0"/>
                  </a:moveTo>
                  <a:lnTo>
                    <a:pt x="9" y="261"/>
                  </a:lnTo>
                  <a:lnTo>
                    <a:pt x="0" y="282"/>
                  </a:lnTo>
                  <a:lnTo>
                    <a:pt x="0" y="315"/>
                  </a:lnTo>
                  <a:lnTo>
                    <a:pt x="24" y="306"/>
                  </a:lnTo>
                  <a:lnTo>
                    <a:pt x="60" y="273"/>
                  </a:lnTo>
                  <a:lnTo>
                    <a:pt x="150" y="42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12" name="Freeform 38"/>
            <p:cNvSpPr>
              <a:spLocks/>
            </p:cNvSpPr>
            <p:nvPr/>
          </p:nvSpPr>
          <p:spPr bwMode="auto">
            <a:xfrm>
              <a:off x="2609850" y="4710113"/>
              <a:ext cx="166688" cy="309562"/>
            </a:xfrm>
            <a:custGeom>
              <a:avLst/>
              <a:gdLst>
                <a:gd name="T0" fmla="*/ 0 w 105"/>
                <a:gd name="T1" fmla="*/ 385582468 h 195"/>
                <a:gd name="T2" fmla="*/ 226814776 w 105"/>
                <a:gd name="T3" fmla="*/ 0 h 195"/>
                <a:gd name="T4" fmla="*/ 264618016 w 105"/>
                <a:gd name="T5" fmla="*/ 68043319 h 195"/>
                <a:gd name="T6" fmla="*/ 68045222 w 105"/>
                <a:gd name="T7" fmla="*/ 423385632 h 195"/>
                <a:gd name="T8" fmla="*/ 15120985 w 105"/>
                <a:gd name="T9" fmla="*/ 491428926 h 195"/>
                <a:gd name="T10" fmla="*/ 0 w 105"/>
                <a:gd name="T11" fmla="*/ 385582468 h 1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5"/>
                <a:gd name="T19" fmla="*/ 0 h 195"/>
                <a:gd name="T20" fmla="*/ 105 w 105"/>
                <a:gd name="T21" fmla="*/ 195 h 1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5" h="195">
                  <a:moveTo>
                    <a:pt x="0" y="153"/>
                  </a:moveTo>
                  <a:lnTo>
                    <a:pt x="90" y="0"/>
                  </a:lnTo>
                  <a:lnTo>
                    <a:pt x="105" y="27"/>
                  </a:lnTo>
                  <a:lnTo>
                    <a:pt x="27" y="168"/>
                  </a:lnTo>
                  <a:lnTo>
                    <a:pt x="6" y="195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13" name="Freeform 39"/>
            <p:cNvSpPr>
              <a:spLocks/>
            </p:cNvSpPr>
            <p:nvPr/>
          </p:nvSpPr>
          <p:spPr bwMode="auto">
            <a:xfrm>
              <a:off x="2562225" y="4591050"/>
              <a:ext cx="142875" cy="257175"/>
            </a:xfrm>
            <a:custGeom>
              <a:avLst/>
              <a:gdLst>
                <a:gd name="T0" fmla="*/ 173891566 w 90"/>
                <a:gd name="T1" fmla="*/ 0 h 162"/>
                <a:gd name="T2" fmla="*/ 0 w 90"/>
                <a:gd name="T3" fmla="*/ 317539667 h 162"/>
                <a:gd name="T4" fmla="*/ 45362810 w 90"/>
                <a:gd name="T5" fmla="*/ 408265258 h 162"/>
                <a:gd name="T6" fmla="*/ 226814085 w 90"/>
                <a:gd name="T7" fmla="*/ 83165943 h 162"/>
                <a:gd name="T8" fmla="*/ 173891566 w 90"/>
                <a:gd name="T9" fmla="*/ 0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162"/>
                <a:gd name="T17" fmla="*/ 90 w 90"/>
                <a:gd name="T18" fmla="*/ 162 h 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162">
                  <a:moveTo>
                    <a:pt x="69" y="0"/>
                  </a:moveTo>
                  <a:lnTo>
                    <a:pt x="0" y="126"/>
                  </a:lnTo>
                  <a:lnTo>
                    <a:pt x="18" y="162"/>
                  </a:lnTo>
                  <a:lnTo>
                    <a:pt x="90" y="3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14" name="Freeform 40"/>
            <p:cNvSpPr>
              <a:spLocks/>
            </p:cNvSpPr>
            <p:nvPr/>
          </p:nvSpPr>
          <p:spPr bwMode="auto">
            <a:xfrm>
              <a:off x="2043113" y="4267200"/>
              <a:ext cx="428625" cy="657225"/>
            </a:xfrm>
            <a:custGeom>
              <a:avLst/>
              <a:gdLst>
                <a:gd name="T0" fmla="*/ 15120937 w 270"/>
                <a:gd name="T1" fmla="*/ 1043344777 h 414"/>
                <a:gd name="T2" fmla="*/ 680442078 w 270"/>
                <a:gd name="T3" fmla="*/ 105846581 h 414"/>
                <a:gd name="T4" fmla="*/ 650200217 w 270"/>
                <a:gd name="T5" fmla="*/ 0 h 414"/>
                <a:gd name="T6" fmla="*/ 0 w 270"/>
                <a:gd name="T7" fmla="*/ 945059506 h 414"/>
                <a:gd name="T8" fmla="*/ 15120937 w 270"/>
                <a:gd name="T9" fmla="*/ 1043344777 h 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0"/>
                <a:gd name="T16" fmla="*/ 0 h 414"/>
                <a:gd name="T17" fmla="*/ 270 w 270"/>
                <a:gd name="T18" fmla="*/ 414 h 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0" h="414">
                  <a:moveTo>
                    <a:pt x="6" y="414"/>
                  </a:moveTo>
                  <a:lnTo>
                    <a:pt x="270" y="42"/>
                  </a:lnTo>
                  <a:lnTo>
                    <a:pt x="258" y="0"/>
                  </a:lnTo>
                  <a:lnTo>
                    <a:pt x="0" y="375"/>
                  </a:lnTo>
                  <a:lnTo>
                    <a:pt x="6" y="414"/>
                  </a:ln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15" name="Freeform 41"/>
            <p:cNvSpPr>
              <a:spLocks/>
            </p:cNvSpPr>
            <p:nvPr/>
          </p:nvSpPr>
          <p:spPr bwMode="auto">
            <a:xfrm>
              <a:off x="2586038" y="4157663"/>
              <a:ext cx="261937" cy="352425"/>
            </a:xfrm>
            <a:custGeom>
              <a:avLst/>
              <a:gdLst>
                <a:gd name="T0" fmla="*/ 45362722 w 165"/>
                <a:gd name="T1" fmla="*/ 559474732 h 222"/>
                <a:gd name="T2" fmla="*/ 415824139 w 165"/>
                <a:gd name="T3" fmla="*/ 37801552 h 222"/>
                <a:gd name="T4" fmla="*/ 385582333 w 165"/>
                <a:gd name="T5" fmla="*/ 0 h 222"/>
                <a:gd name="T6" fmla="*/ 0 w 165"/>
                <a:gd name="T7" fmla="*/ 491431326 h 222"/>
                <a:gd name="T8" fmla="*/ 45362722 w 165"/>
                <a:gd name="T9" fmla="*/ 559474732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5"/>
                <a:gd name="T16" fmla="*/ 0 h 222"/>
                <a:gd name="T17" fmla="*/ 165 w 165"/>
                <a:gd name="T18" fmla="*/ 222 h 2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5" h="222">
                  <a:moveTo>
                    <a:pt x="18" y="222"/>
                  </a:moveTo>
                  <a:lnTo>
                    <a:pt x="165" y="15"/>
                  </a:lnTo>
                  <a:lnTo>
                    <a:pt x="153" y="0"/>
                  </a:lnTo>
                  <a:lnTo>
                    <a:pt x="0" y="195"/>
                  </a:lnTo>
                  <a:lnTo>
                    <a:pt x="18" y="222"/>
                  </a:ln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16" name="Freeform 44"/>
            <p:cNvSpPr>
              <a:spLocks/>
            </p:cNvSpPr>
            <p:nvPr/>
          </p:nvSpPr>
          <p:spPr bwMode="auto">
            <a:xfrm>
              <a:off x="590550" y="7073900"/>
              <a:ext cx="1123950" cy="2235200"/>
            </a:xfrm>
            <a:custGeom>
              <a:avLst/>
              <a:gdLst>
                <a:gd name="T0" fmla="*/ 0 w 708"/>
                <a:gd name="T1" fmla="*/ 2147483647 h 1408"/>
                <a:gd name="T2" fmla="*/ 383063717 w 708"/>
                <a:gd name="T3" fmla="*/ 2147483647 h 1408"/>
                <a:gd name="T4" fmla="*/ 614918111 w 708"/>
                <a:gd name="T5" fmla="*/ 1945560744 h 1408"/>
                <a:gd name="T6" fmla="*/ 756046813 w 708"/>
                <a:gd name="T7" fmla="*/ 1370964921 h 1408"/>
                <a:gd name="T8" fmla="*/ 987901306 w 708"/>
                <a:gd name="T9" fmla="*/ 665321218 h 1408"/>
                <a:gd name="T10" fmla="*/ 1108868765 w 708"/>
                <a:gd name="T11" fmla="*/ 352821852 h 1408"/>
                <a:gd name="T12" fmla="*/ 1350803681 w 708"/>
                <a:gd name="T13" fmla="*/ 0 h 1408"/>
                <a:gd name="T14" fmla="*/ 1784270803 w 708"/>
                <a:gd name="T15" fmla="*/ 292338123 h 1408"/>
                <a:gd name="T16" fmla="*/ 1663302948 w 708"/>
                <a:gd name="T17" fmla="*/ 514111895 h 1408"/>
                <a:gd name="T18" fmla="*/ 1552416112 w 708"/>
                <a:gd name="T19" fmla="*/ 917336954 h 1408"/>
                <a:gd name="T20" fmla="*/ 1461690518 w 708"/>
                <a:gd name="T21" fmla="*/ 1108868762 h 1408"/>
                <a:gd name="T22" fmla="*/ 1310481195 w 708"/>
                <a:gd name="T23" fmla="*/ 1643141702 h 1408"/>
                <a:gd name="T24" fmla="*/ 1088707521 w 708"/>
                <a:gd name="T25" fmla="*/ 2086689445 h 1408"/>
                <a:gd name="T26" fmla="*/ 947578820 w 708"/>
                <a:gd name="T27" fmla="*/ 2147483647 h 1408"/>
                <a:gd name="T28" fmla="*/ 745966191 w 708"/>
                <a:gd name="T29" fmla="*/ 2147483647 h 1408"/>
                <a:gd name="T30" fmla="*/ 614918111 w 708"/>
                <a:gd name="T31" fmla="*/ 2147483647 h 1408"/>
                <a:gd name="T32" fmla="*/ 536792501 w 708"/>
                <a:gd name="T33" fmla="*/ 2147483647 h 1408"/>
                <a:gd name="T34" fmla="*/ 0 w 708"/>
                <a:gd name="T35" fmla="*/ 2147483647 h 14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08"/>
                <a:gd name="T55" fmla="*/ 0 h 1408"/>
                <a:gd name="T56" fmla="*/ 708 w 708"/>
                <a:gd name="T57" fmla="*/ 1408 h 14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08" h="1408">
                  <a:moveTo>
                    <a:pt x="0" y="1408"/>
                  </a:moveTo>
                  <a:lnTo>
                    <a:pt x="152" y="1016"/>
                  </a:lnTo>
                  <a:lnTo>
                    <a:pt x="244" y="772"/>
                  </a:lnTo>
                  <a:lnTo>
                    <a:pt x="300" y="544"/>
                  </a:lnTo>
                  <a:lnTo>
                    <a:pt x="392" y="264"/>
                  </a:lnTo>
                  <a:lnTo>
                    <a:pt x="440" y="140"/>
                  </a:lnTo>
                  <a:lnTo>
                    <a:pt x="536" y="0"/>
                  </a:lnTo>
                  <a:lnTo>
                    <a:pt x="708" y="116"/>
                  </a:lnTo>
                  <a:lnTo>
                    <a:pt x="660" y="204"/>
                  </a:lnTo>
                  <a:lnTo>
                    <a:pt x="616" y="364"/>
                  </a:lnTo>
                  <a:lnTo>
                    <a:pt x="580" y="440"/>
                  </a:lnTo>
                  <a:lnTo>
                    <a:pt x="520" y="652"/>
                  </a:lnTo>
                  <a:lnTo>
                    <a:pt x="432" y="828"/>
                  </a:lnTo>
                  <a:lnTo>
                    <a:pt x="376" y="928"/>
                  </a:lnTo>
                  <a:lnTo>
                    <a:pt x="296" y="1152"/>
                  </a:lnTo>
                  <a:lnTo>
                    <a:pt x="244" y="1336"/>
                  </a:lnTo>
                  <a:lnTo>
                    <a:pt x="213" y="1403"/>
                  </a:lnTo>
                  <a:lnTo>
                    <a:pt x="0" y="1408"/>
                  </a:lnTo>
                  <a:close/>
                </a:path>
              </a:pathLst>
            </a:custGeom>
            <a:solidFill>
              <a:srgbClr val="CC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17" name="Freeform 45"/>
            <p:cNvSpPr>
              <a:spLocks/>
            </p:cNvSpPr>
            <p:nvPr/>
          </p:nvSpPr>
          <p:spPr bwMode="auto">
            <a:xfrm>
              <a:off x="1879600" y="7734300"/>
              <a:ext cx="463550" cy="514350"/>
            </a:xfrm>
            <a:custGeom>
              <a:avLst/>
              <a:gdLst>
                <a:gd name="T0" fmla="*/ 0 w 292"/>
                <a:gd name="T1" fmla="*/ 816530516 h 324"/>
                <a:gd name="T2" fmla="*/ 735885516 w 292"/>
                <a:gd name="T3" fmla="*/ 171370610 h 324"/>
                <a:gd name="T4" fmla="*/ 725804895 w 292"/>
                <a:gd name="T5" fmla="*/ 0 h 324"/>
                <a:gd name="T6" fmla="*/ 332660585 w 292"/>
                <a:gd name="T7" fmla="*/ 332660599 h 324"/>
                <a:gd name="T8" fmla="*/ 0 w 292"/>
                <a:gd name="T9" fmla="*/ 816530516 h 3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324"/>
                <a:gd name="T17" fmla="*/ 292 w 292"/>
                <a:gd name="T18" fmla="*/ 324 h 3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324">
                  <a:moveTo>
                    <a:pt x="0" y="324"/>
                  </a:moveTo>
                  <a:lnTo>
                    <a:pt x="292" y="68"/>
                  </a:lnTo>
                  <a:lnTo>
                    <a:pt x="288" y="0"/>
                  </a:lnTo>
                  <a:lnTo>
                    <a:pt x="132" y="132"/>
                  </a:lnTo>
                  <a:lnTo>
                    <a:pt x="0" y="324"/>
                  </a:lnTo>
                  <a:close/>
                </a:path>
              </a:pathLst>
            </a:custGeom>
            <a:solidFill>
              <a:srgbClr val="CC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18" name="Freeform 46"/>
            <p:cNvSpPr>
              <a:spLocks/>
            </p:cNvSpPr>
            <p:nvPr/>
          </p:nvSpPr>
          <p:spPr bwMode="auto">
            <a:xfrm>
              <a:off x="1295400" y="6635750"/>
              <a:ext cx="279400" cy="425450"/>
            </a:xfrm>
            <a:custGeom>
              <a:avLst/>
              <a:gdLst>
                <a:gd name="T0" fmla="*/ 221773772 w 176"/>
                <a:gd name="T1" fmla="*/ 675401766 h 268"/>
                <a:gd name="T2" fmla="*/ 443547545 w 176"/>
                <a:gd name="T3" fmla="*/ 262096230 h 268"/>
                <a:gd name="T4" fmla="*/ 241935015 w 176"/>
                <a:gd name="T5" fmla="*/ 0 h 268"/>
                <a:gd name="T6" fmla="*/ 0 w 176"/>
                <a:gd name="T7" fmla="*/ 534273080 h 268"/>
                <a:gd name="T8" fmla="*/ 221773772 w 176"/>
                <a:gd name="T9" fmla="*/ 675401766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6"/>
                <a:gd name="T16" fmla="*/ 0 h 268"/>
                <a:gd name="T17" fmla="*/ 176 w 176"/>
                <a:gd name="T18" fmla="*/ 268 h 2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6" h="268">
                  <a:moveTo>
                    <a:pt x="88" y="268"/>
                  </a:moveTo>
                  <a:lnTo>
                    <a:pt x="176" y="104"/>
                  </a:lnTo>
                  <a:lnTo>
                    <a:pt x="96" y="0"/>
                  </a:lnTo>
                  <a:lnTo>
                    <a:pt x="0" y="212"/>
                  </a:lnTo>
                  <a:lnTo>
                    <a:pt x="88" y="268"/>
                  </a:lnTo>
                  <a:close/>
                </a:path>
              </a:pathLst>
            </a:custGeom>
            <a:solidFill>
              <a:srgbClr val="CC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19" name="Freeform 47"/>
            <p:cNvSpPr>
              <a:spLocks/>
            </p:cNvSpPr>
            <p:nvPr/>
          </p:nvSpPr>
          <p:spPr bwMode="auto">
            <a:xfrm>
              <a:off x="1371600" y="6254750"/>
              <a:ext cx="336550" cy="539750"/>
            </a:xfrm>
            <a:custGeom>
              <a:avLst/>
              <a:gdLst>
                <a:gd name="T0" fmla="*/ 332660628 w 212"/>
                <a:gd name="T1" fmla="*/ 856853214 h 340"/>
                <a:gd name="T2" fmla="*/ 534273170 w 212"/>
                <a:gd name="T3" fmla="*/ 554434374 h 340"/>
                <a:gd name="T4" fmla="*/ 221773785 w 212"/>
                <a:gd name="T5" fmla="*/ 0 h 340"/>
                <a:gd name="T6" fmla="*/ 0 w 212"/>
                <a:gd name="T7" fmla="*/ 458668471 h 340"/>
                <a:gd name="T8" fmla="*/ 332660628 w 212"/>
                <a:gd name="T9" fmla="*/ 856853214 h 3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340"/>
                <a:gd name="T17" fmla="*/ 212 w 212"/>
                <a:gd name="T18" fmla="*/ 340 h 3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340">
                  <a:moveTo>
                    <a:pt x="132" y="340"/>
                  </a:moveTo>
                  <a:lnTo>
                    <a:pt x="212" y="220"/>
                  </a:lnTo>
                  <a:lnTo>
                    <a:pt x="88" y="0"/>
                  </a:lnTo>
                  <a:lnTo>
                    <a:pt x="0" y="182"/>
                  </a:lnTo>
                  <a:lnTo>
                    <a:pt x="132" y="340"/>
                  </a:lnTo>
                  <a:close/>
                </a:path>
              </a:pathLst>
            </a:custGeom>
            <a:solidFill>
              <a:srgbClr val="CC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20" name="Freeform 48"/>
            <p:cNvSpPr>
              <a:spLocks/>
            </p:cNvSpPr>
            <p:nvPr/>
          </p:nvSpPr>
          <p:spPr bwMode="auto">
            <a:xfrm>
              <a:off x="2279650" y="6718300"/>
              <a:ext cx="292100" cy="495300"/>
            </a:xfrm>
            <a:custGeom>
              <a:avLst/>
              <a:gdLst>
                <a:gd name="T0" fmla="*/ 20161250 w 184"/>
                <a:gd name="T1" fmla="*/ 786288641 h 312"/>
                <a:gd name="T2" fmla="*/ 463708795 w 184"/>
                <a:gd name="T3" fmla="*/ 161289987 h 312"/>
                <a:gd name="T4" fmla="*/ 342741236 w 184"/>
                <a:gd name="T5" fmla="*/ 0 h 312"/>
                <a:gd name="T6" fmla="*/ 0 w 184"/>
                <a:gd name="T7" fmla="*/ 534273114 h 312"/>
                <a:gd name="T8" fmla="*/ 20161250 w 184"/>
                <a:gd name="T9" fmla="*/ 786288641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"/>
                <a:gd name="T16" fmla="*/ 0 h 312"/>
                <a:gd name="T17" fmla="*/ 184 w 184"/>
                <a:gd name="T18" fmla="*/ 312 h 3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" h="312">
                  <a:moveTo>
                    <a:pt x="8" y="312"/>
                  </a:moveTo>
                  <a:lnTo>
                    <a:pt x="184" y="64"/>
                  </a:lnTo>
                  <a:lnTo>
                    <a:pt x="136" y="0"/>
                  </a:lnTo>
                  <a:lnTo>
                    <a:pt x="0" y="212"/>
                  </a:lnTo>
                  <a:lnTo>
                    <a:pt x="8" y="312"/>
                  </a:lnTo>
                  <a:close/>
                </a:path>
              </a:pathLst>
            </a:custGeom>
            <a:solidFill>
              <a:srgbClr val="CC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21" name="Freeform 50"/>
            <p:cNvSpPr>
              <a:spLocks/>
            </p:cNvSpPr>
            <p:nvPr/>
          </p:nvSpPr>
          <p:spPr bwMode="auto">
            <a:xfrm>
              <a:off x="422275" y="3095625"/>
              <a:ext cx="342900" cy="625475"/>
            </a:xfrm>
            <a:custGeom>
              <a:avLst/>
              <a:gdLst>
                <a:gd name="T0" fmla="*/ 0 w 216"/>
                <a:gd name="T1" fmla="*/ 791329016 h 394"/>
                <a:gd name="T2" fmla="*/ 448587884 w 216"/>
                <a:gd name="T3" fmla="*/ 0 h 394"/>
                <a:gd name="T4" fmla="*/ 544353795 w 216"/>
                <a:gd name="T5" fmla="*/ 186491554 h 394"/>
                <a:gd name="T6" fmla="*/ 141128760 w 216"/>
                <a:gd name="T7" fmla="*/ 992941652 h 394"/>
                <a:gd name="T8" fmla="*/ 0 w 216"/>
                <a:gd name="T9" fmla="*/ 791329016 h 3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"/>
                <a:gd name="T16" fmla="*/ 0 h 394"/>
                <a:gd name="T17" fmla="*/ 216 w 216"/>
                <a:gd name="T18" fmla="*/ 394 h 3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" h="394">
                  <a:moveTo>
                    <a:pt x="0" y="314"/>
                  </a:moveTo>
                  <a:lnTo>
                    <a:pt x="178" y="0"/>
                  </a:lnTo>
                  <a:lnTo>
                    <a:pt x="216" y="74"/>
                  </a:lnTo>
                  <a:lnTo>
                    <a:pt x="56" y="394"/>
                  </a:lnTo>
                  <a:lnTo>
                    <a:pt x="0" y="314"/>
                  </a:lnTo>
                  <a:close/>
                </a:path>
              </a:pathLst>
            </a:cu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22" name="Freeform 51"/>
            <p:cNvSpPr>
              <a:spLocks/>
            </p:cNvSpPr>
            <p:nvPr/>
          </p:nvSpPr>
          <p:spPr bwMode="auto">
            <a:xfrm>
              <a:off x="685800" y="3486150"/>
              <a:ext cx="508000" cy="847725"/>
            </a:xfrm>
            <a:custGeom>
              <a:avLst/>
              <a:gdLst>
                <a:gd name="T0" fmla="*/ 0 w 320"/>
                <a:gd name="T1" fmla="*/ 675401765 h 534"/>
                <a:gd name="T2" fmla="*/ 408265256 w 320"/>
                <a:gd name="T3" fmla="*/ 0 h 534"/>
                <a:gd name="T4" fmla="*/ 806449891 w 320"/>
                <a:gd name="T5" fmla="*/ 776207969 h 534"/>
                <a:gd name="T6" fmla="*/ 370463720 w 320"/>
                <a:gd name="T7" fmla="*/ 1345763219 h 534"/>
                <a:gd name="T8" fmla="*/ 120967503 w 320"/>
                <a:gd name="T9" fmla="*/ 917336852 h 534"/>
                <a:gd name="T10" fmla="*/ 0 w 320"/>
                <a:gd name="T11" fmla="*/ 675401765 h 5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0"/>
                <a:gd name="T19" fmla="*/ 0 h 534"/>
                <a:gd name="T20" fmla="*/ 320 w 320"/>
                <a:gd name="T21" fmla="*/ 534 h 5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0" h="534">
                  <a:moveTo>
                    <a:pt x="0" y="268"/>
                  </a:moveTo>
                  <a:lnTo>
                    <a:pt x="162" y="0"/>
                  </a:lnTo>
                  <a:lnTo>
                    <a:pt x="320" y="308"/>
                  </a:lnTo>
                  <a:lnTo>
                    <a:pt x="147" y="534"/>
                  </a:lnTo>
                  <a:lnTo>
                    <a:pt x="48" y="364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23" name="Freeform 52"/>
            <p:cNvSpPr>
              <a:spLocks/>
            </p:cNvSpPr>
            <p:nvPr/>
          </p:nvSpPr>
          <p:spPr bwMode="auto">
            <a:xfrm>
              <a:off x="1041400" y="4191000"/>
              <a:ext cx="552450" cy="990600"/>
            </a:xfrm>
            <a:custGeom>
              <a:avLst/>
              <a:gdLst>
                <a:gd name="T0" fmla="*/ 0 w 348"/>
                <a:gd name="T1" fmla="*/ 645159946 h 624"/>
                <a:gd name="T2" fmla="*/ 463708786 w 348"/>
                <a:gd name="T3" fmla="*/ 0 h 624"/>
                <a:gd name="T4" fmla="*/ 766127430 w 348"/>
                <a:gd name="T5" fmla="*/ 846772566 h 624"/>
                <a:gd name="T6" fmla="*/ 877014464 w 348"/>
                <a:gd name="T7" fmla="*/ 1038304366 h 624"/>
                <a:gd name="T8" fmla="*/ 705643701 w 348"/>
                <a:gd name="T9" fmla="*/ 1290319892 h 624"/>
                <a:gd name="T10" fmla="*/ 514111893 w 348"/>
                <a:gd name="T11" fmla="*/ 1522174176 h 624"/>
                <a:gd name="T12" fmla="*/ 473789407 w 348"/>
                <a:gd name="T13" fmla="*/ 1572577282 h 624"/>
                <a:gd name="T14" fmla="*/ 372983093 w 348"/>
                <a:gd name="T15" fmla="*/ 1320561755 h 624"/>
                <a:gd name="T16" fmla="*/ 0 w 348"/>
                <a:gd name="T17" fmla="*/ 645159946 h 6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8"/>
                <a:gd name="T28" fmla="*/ 0 h 624"/>
                <a:gd name="T29" fmla="*/ 348 w 348"/>
                <a:gd name="T30" fmla="*/ 624 h 6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8" h="624">
                  <a:moveTo>
                    <a:pt x="0" y="256"/>
                  </a:moveTo>
                  <a:lnTo>
                    <a:pt x="184" y="0"/>
                  </a:lnTo>
                  <a:lnTo>
                    <a:pt x="304" y="336"/>
                  </a:lnTo>
                  <a:lnTo>
                    <a:pt x="348" y="412"/>
                  </a:lnTo>
                  <a:lnTo>
                    <a:pt x="280" y="512"/>
                  </a:lnTo>
                  <a:lnTo>
                    <a:pt x="204" y="604"/>
                  </a:lnTo>
                  <a:lnTo>
                    <a:pt x="188" y="624"/>
                  </a:lnTo>
                  <a:lnTo>
                    <a:pt x="148" y="524"/>
                  </a:lnTo>
                  <a:lnTo>
                    <a:pt x="0" y="256"/>
                  </a:lnTo>
                  <a:close/>
                </a:path>
              </a:pathLst>
            </a:cu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24" name="Freeform 53"/>
            <p:cNvSpPr>
              <a:spLocks/>
            </p:cNvSpPr>
            <p:nvPr/>
          </p:nvSpPr>
          <p:spPr bwMode="auto">
            <a:xfrm>
              <a:off x="2857500" y="685800"/>
              <a:ext cx="736600" cy="863600"/>
            </a:xfrm>
            <a:custGeom>
              <a:avLst/>
              <a:gdLst>
                <a:gd name="T0" fmla="*/ 0 w 464"/>
                <a:gd name="T1" fmla="*/ 1370964782 h 544"/>
                <a:gd name="T2" fmla="*/ 947578898 w 464"/>
                <a:gd name="T3" fmla="*/ 0 h 544"/>
                <a:gd name="T4" fmla="*/ 1169352589 w 464"/>
                <a:gd name="T5" fmla="*/ 20161247 h 544"/>
                <a:gd name="T6" fmla="*/ 302418770 w 464"/>
                <a:gd name="T7" fmla="*/ 1350803541 h 544"/>
                <a:gd name="T8" fmla="*/ 0 w 464"/>
                <a:gd name="T9" fmla="*/ 1370964782 h 5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4"/>
                <a:gd name="T16" fmla="*/ 0 h 544"/>
                <a:gd name="T17" fmla="*/ 464 w 464"/>
                <a:gd name="T18" fmla="*/ 544 h 5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4" h="544">
                  <a:moveTo>
                    <a:pt x="0" y="544"/>
                  </a:moveTo>
                  <a:lnTo>
                    <a:pt x="376" y="0"/>
                  </a:lnTo>
                  <a:lnTo>
                    <a:pt x="464" y="8"/>
                  </a:lnTo>
                  <a:lnTo>
                    <a:pt x="120" y="536"/>
                  </a:lnTo>
                  <a:lnTo>
                    <a:pt x="0" y="544"/>
                  </a:lnTo>
                  <a:close/>
                </a:path>
              </a:pathLst>
            </a:cu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25" name="Freeform 54"/>
            <p:cNvSpPr>
              <a:spLocks/>
            </p:cNvSpPr>
            <p:nvPr/>
          </p:nvSpPr>
          <p:spPr bwMode="auto">
            <a:xfrm>
              <a:off x="2641600" y="1549400"/>
              <a:ext cx="571500" cy="596900"/>
            </a:xfrm>
            <a:custGeom>
              <a:avLst/>
              <a:gdLst>
                <a:gd name="T0" fmla="*/ 604837493 w 360"/>
                <a:gd name="T1" fmla="*/ 0 h 376"/>
                <a:gd name="T2" fmla="*/ 907256339 w 360"/>
                <a:gd name="T3" fmla="*/ 0 h 376"/>
                <a:gd name="T4" fmla="*/ 221773774 w 360"/>
                <a:gd name="T5" fmla="*/ 947578839 h 376"/>
                <a:gd name="T6" fmla="*/ 0 w 360"/>
                <a:gd name="T7" fmla="*/ 786288693 h 376"/>
                <a:gd name="T8" fmla="*/ 604837493 w 360"/>
                <a:gd name="T9" fmla="*/ 0 h 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0"/>
                <a:gd name="T16" fmla="*/ 0 h 376"/>
                <a:gd name="T17" fmla="*/ 360 w 360"/>
                <a:gd name="T18" fmla="*/ 376 h 3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0" h="376">
                  <a:moveTo>
                    <a:pt x="240" y="0"/>
                  </a:moveTo>
                  <a:lnTo>
                    <a:pt x="360" y="0"/>
                  </a:lnTo>
                  <a:lnTo>
                    <a:pt x="88" y="376"/>
                  </a:lnTo>
                  <a:lnTo>
                    <a:pt x="0" y="312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26" name="Freeform 55"/>
            <p:cNvSpPr>
              <a:spLocks/>
            </p:cNvSpPr>
            <p:nvPr/>
          </p:nvSpPr>
          <p:spPr bwMode="auto">
            <a:xfrm>
              <a:off x="2197100" y="2082800"/>
              <a:ext cx="749300" cy="1168400"/>
            </a:xfrm>
            <a:custGeom>
              <a:avLst/>
              <a:gdLst>
                <a:gd name="T0" fmla="*/ 0 w 472"/>
                <a:gd name="T1" fmla="*/ 1229836239 h 736"/>
                <a:gd name="T2" fmla="*/ 866933923 w 472"/>
                <a:gd name="T3" fmla="*/ 0 h 736"/>
                <a:gd name="T4" fmla="*/ 947578902 w 472"/>
                <a:gd name="T5" fmla="*/ 141128753 h 736"/>
                <a:gd name="T6" fmla="*/ 1189513839 w 472"/>
                <a:gd name="T7" fmla="*/ 322579992 h 736"/>
                <a:gd name="T8" fmla="*/ 60483759 w 472"/>
                <a:gd name="T9" fmla="*/ 1854835178 h 736"/>
                <a:gd name="T10" fmla="*/ 0 w 472"/>
                <a:gd name="T11" fmla="*/ 1229836239 h 7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736"/>
                <a:gd name="T20" fmla="*/ 472 w 472"/>
                <a:gd name="T21" fmla="*/ 736 h 7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736">
                  <a:moveTo>
                    <a:pt x="0" y="488"/>
                  </a:moveTo>
                  <a:lnTo>
                    <a:pt x="344" y="0"/>
                  </a:lnTo>
                  <a:lnTo>
                    <a:pt x="376" y="56"/>
                  </a:lnTo>
                  <a:lnTo>
                    <a:pt x="472" y="128"/>
                  </a:lnTo>
                  <a:lnTo>
                    <a:pt x="24" y="736"/>
                  </a:lnTo>
                  <a:lnTo>
                    <a:pt x="0" y="488"/>
                  </a:lnTo>
                  <a:close/>
                </a:path>
              </a:pathLst>
            </a:cu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27" name="Freeform 56"/>
            <p:cNvSpPr>
              <a:spLocks/>
            </p:cNvSpPr>
            <p:nvPr/>
          </p:nvSpPr>
          <p:spPr bwMode="auto">
            <a:xfrm>
              <a:off x="609600" y="1233488"/>
              <a:ext cx="1395413" cy="1827212"/>
            </a:xfrm>
            <a:custGeom>
              <a:avLst/>
              <a:gdLst>
                <a:gd name="T0" fmla="*/ 0 w 879"/>
                <a:gd name="T1" fmla="*/ 2147483647 h 1151"/>
                <a:gd name="T2" fmla="*/ 2147483647 w 879"/>
                <a:gd name="T3" fmla="*/ 0 h 1151"/>
                <a:gd name="T4" fmla="*/ 2147483647 w 879"/>
                <a:gd name="T5" fmla="*/ 196572100 h 1151"/>
                <a:gd name="T6" fmla="*/ 100806283 w 879"/>
                <a:gd name="T7" fmla="*/ 2147483647 h 1151"/>
                <a:gd name="T8" fmla="*/ 0 w 879"/>
                <a:gd name="T9" fmla="*/ 2147483647 h 1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9"/>
                <a:gd name="T16" fmla="*/ 0 h 1151"/>
                <a:gd name="T17" fmla="*/ 879 w 879"/>
                <a:gd name="T18" fmla="*/ 1151 h 1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9" h="1151">
                  <a:moveTo>
                    <a:pt x="0" y="1103"/>
                  </a:moveTo>
                  <a:lnTo>
                    <a:pt x="870" y="0"/>
                  </a:lnTo>
                  <a:lnTo>
                    <a:pt x="879" y="78"/>
                  </a:lnTo>
                  <a:lnTo>
                    <a:pt x="40" y="1151"/>
                  </a:lnTo>
                  <a:lnTo>
                    <a:pt x="0" y="1103"/>
                  </a:lnTo>
                  <a:close/>
                </a:path>
              </a:pathLst>
            </a:cu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28" name="Freeform 57"/>
            <p:cNvSpPr>
              <a:spLocks/>
            </p:cNvSpPr>
            <p:nvPr/>
          </p:nvSpPr>
          <p:spPr bwMode="auto">
            <a:xfrm>
              <a:off x="1943100" y="3384550"/>
              <a:ext cx="304800" cy="393700"/>
            </a:xfrm>
            <a:custGeom>
              <a:avLst/>
              <a:gdLst>
                <a:gd name="T0" fmla="*/ 90725621 w 192"/>
                <a:gd name="T1" fmla="*/ 614918172 h 248"/>
                <a:gd name="T2" fmla="*/ 483870045 w 192"/>
                <a:gd name="T3" fmla="*/ 161290010 h 248"/>
                <a:gd name="T4" fmla="*/ 483870045 w 192"/>
                <a:gd name="T5" fmla="*/ 0 h 248"/>
                <a:gd name="T6" fmla="*/ 0 w 192"/>
                <a:gd name="T7" fmla="*/ 624998795 h 248"/>
                <a:gd name="T8" fmla="*/ 90725621 w 192"/>
                <a:gd name="T9" fmla="*/ 614918172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248"/>
                <a:gd name="T17" fmla="*/ 192 w 192"/>
                <a:gd name="T18" fmla="*/ 248 h 2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248">
                  <a:moveTo>
                    <a:pt x="36" y="244"/>
                  </a:moveTo>
                  <a:lnTo>
                    <a:pt x="192" y="64"/>
                  </a:lnTo>
                  <a:lnTo>
                    <a:pt x="192" y="0"/>
                  </a:lnTo>
                  <a:lnTo>
                    <a:pt x="0" y="248"/>
                  </a:lnTo>
                  <a:lnTo>
                    <a:pt x="36" y="244"/>
                  </a:lnTo>
                  <a:close/>
                </a:path>
              </a:pathLst>
            </a:custGeom>
            <a:solidFill>
              <a:srgbClr val="CC99FF"/>
            </a:solidFill>
            <a:ln w="9525">
              <a:solidFill>
                <a:srgbClr val="CC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29" name="Freeform 58"/>
            <p:cNvSpPr>
              <a:spLocks/>
            </p:cNvSpPr>
            <p:nvPr/>
          </p:nvSpPr>
          <p:spPr bwMode="auto">
            <a:xfrm>
              <a:off x="1295400" y="6165850"/>
              <a:ext cx="215900" cy="393700"/>
            </a:xfrm>
            <a:custGeom>
              <a:avLst/>
              <a:gdLst>
                <a:gd name="T0" fmla="*/ 141128736 w 136"/>
                <a:gd name="T1" fmla="*/ 624998795 h 248"/>
                <a:gd name="T2" fmla="*/ 342741195 w 136"/>
                <a:gd name="T3" fmla="*/ 151209387 h 248"/>
                <a:gd name="T4" fmla="*/ 272176852 w 136"/>
                <a:gd name="T5" fmla="*/ 0 h 248"/>
                <a:gd name="T6" fmla="*/ 0 w 136"/>
                <a:gd name="T7" fmla="*/ 473789457 h 248"/>
                <a:gd name="T8" fmla="*/ 141128736 w 136"/>
                <a:gd name="T9" fmla="*/ 624998795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248"/>
                <a:gd name="T17" fmla="*/ 136 w 136"/>
                <a:gd name="T18" fmla="*/ 248 h 2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248">
                  <a:moveTo>
                    <a:pt x="56" y="248"/>
                  </a:moveTo>
                  <a:lnTo>
                    <a:pt x="136" y="60"/>
                  </a:lnTo>
                  <a:lnTo>
                    <a:pt x="108" y="0"/>
                  </a:lnTo>
                  <a:lnTo>
                    <a:pt x="0" y="188"/>
                  </a:lnTo>
                  <a:lnTo>
                    <a:pt x="56" y="248"/>
                  </a:lnTo>
                  <a:close/>
                </a:path>
              </a:pathLst>
            </a:cu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30" name="Freeform 59"/>
            <p:cNvSpPr>
              <a:spLocks/>
            </p:cNvSpPr>
            <p:nvPr/>
          </p:nvSpPr>
          <p:spPr bwMode="auto">
            <a:xfrm>
              <a:off x="1314450" y="5683250"/>
              <a:ext cx="336550" cy="565150"/>
            </a:xfrm>
            <a:custGeom>
              <a:avLst/>
              <a:gdLst>
                <a:gd name="T0" fmla="*/ 0 w 212"/>
                <a:gd name="T1" fmla="*/ 383063718 h 356"/>
                <a:gd name="T2" fmla="*/ 292338140 w 212"/>
                <a:gd name="T3" fmla="*/ 0 h 356"/>
                <a:gd name="T4" fmla="*/ 534273170 w 212"/>
                <a:gd name="T5" fmla="*/ 574595626 h 356"/>
                <a:gd name="T6" fmla="*/ 322580006 w 212"/>
                <a:gd name="T7" fmla="*/ 897175714 h 356"/>
                <a:gd name="T8" fmla="*/ 0 w 212"/>
                <a:gd name="T9" fmla="*/ 383063718 h 3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2"/>
                <a:gd name="T16" fmla="*/ 0 h 356"/>
                <a:gd name="T17" fmla="*/ 212 w 212"/>
                <a:gd name="T18" fmla="*/ 356 h 3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2" h="356">
                  <a:moveTo>
                    <a:pt x="0" y="152"/>
                  </a:moveTo>
                  <a:lnTo>
                    <a:pt x="116" y="0"/>
                  </a:lnTo>
                  <a:lnTo>
                    <a:pt x="212" y="228"/>
                  </a:lnTo>
                  <a:lnTo>
                    <a:pt x="128" y="356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31" name="Freeform 60"/>
            <p:cNvSpPr>
              <a:spLocks/>
            </p:cNvSpPr>
            <p:nvPr/>
          </p:nvSpPr>
          <p:spPr bwMode="auto">
            <a:xfrm>
              <a:off x="1492250" y="5530850"/>
              <a:ext cx="215900" cy="298450"/>
            </a:xfrm>
            <a:custGeom>
              <a:avLst/>
              <a:gdLst>
                <a:gd name="T0" fmla="*/ 120967495 w 136"/>
                <a:gd name="T1" fmla="*/ 473789420 h 188"/>
                <a:gd name="T2" fmla="*/ 342741195 w 136"/>
                <a:gd name="T3" fmla="*/ 161289997 h 188"/>
                <a:gd name="T4" fmla="*/ 131048116 w 136"/>
                <a:gd name="T5" fmla="*/ 0 h 188"/>
                <a:gd name="T6" fmla="*/ 0 w 136"/>
                <a:gd name="T7" fmla="*/ 151209376 h 188"/>
                <a:gd name="T8" fmla="*/ 120967495 w 136"/>
                <a:gd name="T9" fmla="*/ 473789420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188"/>
                <a:gd name="T17" fmla="*/ 136 w 136"/>
                <a:gd name="T18" fmla="*/ 188 h 1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188">
                  <a:moveTo>
                    <a:pt x="48" y="188"/>
                  </a:moveTo>
                  <a:lnTo>
                    <a:pt x="136" y="64"/>
                  </a:lnTo>
                  <a:lnTo>
                    <a:pt x="52" y="0"/>
                  </a:lnTo>
                  <a:lnTo>
                    <a:pt x="0" y="60"/>
                  </a:lnTo>
                  <a:lnTo>
                    <a:pt x="48" y="188"/>
                  </a:lnTo>
                  <a:close/>
                </a:path>
              </a:pathLst>
            </a:cu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32" name="Freeform 61"/>
            <p:cNvSpPr>
              <a:spLocks/>
            </p:cNvSpPr>
            <p:nvPr/>
          </p:nvSpPr>
          <p:spPr bwMode="auto">
            <a:xfrm>
              <a:off x="1581150" y="5664200"/>
              <a:ext cx="196850" cy="260350"/>
            </a:xfrm>
            <a:custGeom>
              <a:avLst/>
              <a:gdLst>
                <a:gd name="T0" fmla="*/ 0 w 124"/>
                <a:gd name="T1" fmla="*/ 322579979 h 164"/>
                <a:gd name="T2" fmla="*/ 241935040 w 124"/>
                <a:gd name="T3" fmla="*/ 0 h 164"/>
                <a:gd name="T4" fmla="*/ 312499397 w 124"/>
                <a:gd name="T5" fmla="*/ 60483752 h 164"/>
                <a:gd name="T6" fmla="*/ 50403125 w 124"/>
                <a:gd name="T7" fmla="*/ 413305570 h 164"/>
                <a:gd name="T8" fmla="*/ 0 w 124"/>
                <a:gd name="T9" fmla="*/ 322579979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164"/>
                <a:gd name="T17" fmla="*/ 124 w 124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164">
                  <a:moveTo>
                    <a:pt x="0" y="128"/>
                  </a:moveTo>
                  <a:lnTo>
                    <a:pt x="96" y="0"/>
                  </a:lnTo>
                  <a:lnTo>
                    <a:pt x="124" y="24"/>
                  </a:lnTo>
                  <a:lnTo>
                    <a:pt x="20" y="164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CC9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33" name="Freeform 63"/>
            <p:cNvSpPr>
              <a:spLocks/>
            </p:cNvSpPr>
            <p:nvPr/>
          </p:nvSpPr>
          <p:spPr bwMode="auto">
            <a:xfrm>
              <a:off x="5048250" y="1047750"/>
              <a:ext cx="942975" cy="1276350"/>
            </a:xfrm>
            <a:custGeom>
              <a:avLst/>
              <a:gdLst>
                <a:gd name="T0" fmla="*/ 453628137 w 594"/>
                <a:gd name="T1" fmla="*/ 2026205803 h 804"/>
                <a:gd name="T2" fmla="*/ 1496972594 w 594"/>
                <a:gd name="T3" fmla="*/ 559474716 h 804"/>
                <a:gd name="T4" fmla="*/ 574595587 w 594"/>
                <a:gd name="T5" fmla="*/ 0 h 804"/>
                <a:gd name="T6" fmla="*/ 166330294 w 594"/>
                <a:gd name="T7" fmla="*/ 786288710 h 804"/>
                <a:gd name="T8" fmla="*/ 166330294 w 594"/>
                <a:gd name="T9" fmla="*/ 1134070365 h 804"/>
                <a:gd name="T10" fmla="*/ 211693137 w 594"/>
                <a:gd name="T11" fmla="*/ 1255037828 h 804"/>
                <a:gd name="T12" fmla="*/ 0 w 594"/>
                <a:gd name="T13" fmla="*/ 1633061151 h 804"/>
                <a:gd name="T14" fmla="*/ 60483750 w 594"/>
                <a:gd name="T15" fmla="*/ 1935480206 h 804"/>
                <a:gd name="T16" fmla="*/ 453628137 w 594"/>
                <a:gd name="T17" fmla="*/ 2026205803 h 8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4"/>
                <a:gd name="T28" fmla="*/ 0 h 804"/>
                <a:gd name="T29" fmla="*/ 594 w 594"/>
                <a:gd name="T30" fmla="*/ 804 h 8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4" h="804">
                  <a:moveTo>
                    <a:pt x="180" y="804"/>
                  </a:moveTo>
                  <a:lnTo>
                    <a:pt x="594" y="222"/>
                  </a:lnTo>
                  <a:lnTo>
                    <a:pt x="228" y="0"/>
                  </a:lnTo>
                  <a:lnTo>
                    <a:pt x="66" y="312"/>
                  </a:lnTo>
                  <a:lnTo>
                    <a:pt x="66" y="450"/>
                  </a:lnTo>
                  <a:lnTo>
                    <a:pt x="84" y="498"/>
                  </a:lnTo>
                  <a:lnTo>
                    <a:pt x="0" y="648"/>
                  </a:lnTo>
                  <a:lnTo>
                    <a:pt x="24" y="768"/>
                  </a:lnTo>
                  <a:lnTo>
                    <a:pt x="180" y="804"/>
                  </a:lnTo>
                  <a:close/>
                </a:path>
              </a:pathLst>
            </a:custGeom>
            <a:solidFill>
              <a:srgbClr val="00C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34" name="Freeform 64"/>
            <p:cNvSpPr>
              <a:spLocks/>
            </p:cNvSpPr>
            <p:nvPr/>
          </p:nvSpPr>
          <p:spPr bwMode="auto">
            <a:xfrm>
              <a:off x="5753100" y="1528763"/>
              <a:ext cx="596900" cy="1144587"/>
            </a:xfrm>
            <a:custGeom>
              <a:avLst/>
              <a:gdLst>
                <a:gd name="T0" fmla="*/ 756046828 w 376"/>
                <a:gd name="T1" fmla="*/ 1817031247 h 721"/>
                <a:gd name="T2" fmla="*/ 0 w 376"/>
                <a:gd name="T3" fmla="*/ 1534773569 h 721"/>
                <a:gd name="T4" fmla="*/ 718245290 w 376"/>
                <a:gd name="T5" fmla="*/ 0 h 721"/>
                <a:gd name="T6" fmla="*/ 947578839 w 376"/>
                <a:gd name="T7" fmla="*/ 143648051 h 721"/>
                <a:gd name="T8" fmla="*/ 947578839 w 376"/>
                <a:gd name="T9" fmla="*/ 304937975 h 721"/>
                <a:gd name="T10" fmla="*/ 655240611 w 376"/>
                <a:gd name="T11" fmla="*/ 728323996 h 721"/>
                <a:gd name="T12" fmla="*/ 574595637 w 376"/>
                <a:gd name="T13" fmla="*/ 960178390 h 721"/>
                <a:gd name="T14" fmla="*/ 564515015 w 376"/>
                <a:gd name="T15" fmla="*/ 1081145796 h 721"/>
                <a:gd name="T16" fmla="*/ 725804963 w 376"/>
                <a:gd name="T17" fmla="*/ 1000500859 h 721"/>
                <a:gd name="T18" fmla="*/ 907256352 w 376"/>
                <a:gd name="T19" fmla="*/ 1141629499 h 721"/>
                <a:gd name="T20" fmla="*/ 856853244 w 376"/>
                <a:gd name="T21" fmla="*/ 1323080608 h 721"/>
                <a:gd name="T22" fmla="*/ 917336974 w 376"/>
                <a:gd name="T23" fmla="*/ 1454128632 h 721"/>
                <a:gd name="T24" fmla="*/ 887095109 w 376"/>
                <a:gd name="T25" fmla="*/ 1675902607 h 721"/>
                <a:gd name="T26" fmla="*/ 756046828 w 376"/>
                <a:gd name="T27" fmla="*/ 1817031247 h 7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6"/>
                <a:gd name="T43" fmla="*/ 0 h 721"/>
                <a:gd name="T44" fmla="*/ 376 w 376"/>
                <a:gd name="T45" fmla="*/ 721 h 7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6" h="721">
                  <a:moveTo>
                    <a:pt x="300" y="721"/>
                  </a:moveTo>
                  <a:lnTo>
                    <a:pt x="0" y="609"/>
                  </a:lnTo>
                  <a:lnTo>
                    <a:pt x="285" y="0"/>
                  </a:lnTo>
                  <a:lnTo>
                    <a:pt x="376" y="57"/>
                  </a:lnTo>
                  <a:lnTo>
                    <a:pt x="376" y="121"/>
                  </a:lnTo>
                  <a:lnTo>
                    <a:pt x="260" y="289"/>
                  </a:lnTo>
                  <a:lnTo>
                    <a:pt x="228" y="381"/>
                  </a:lnTo>
                  <a:lnTo>
                    <a:pt x="224" y="429"/>
                  </a:lnTo>
                  <a:lnTo>
                    <a:pt x="288" y="397"/>
                  </a:lnTo>
                  <a:lnTo>
                    <a:pt x="360" y="453"/>
                  </a:lnTo>
                  <a:lnTo>
                    <a:pt x="340" y="525"/>
                  </a:lnTo>
                  <a:lnTo>
                    <a:pt x="364" y="577"/>
                  </a:lnTo>
                  <a:lnTo>
                    <a:pt x="352" y="665"/>
                  </a:lnTo>
                  <a:lnTo>
                    <a:pt x="300" y="721"/>
                  </a:lnTo>
                  <a:close/>
                </a:path>
              </a:pathLst>
            </a:custGeom>
            <a:solidFill>
              <a:srgbClr val="00C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35" name="Freeform 65"/>
            <p:cNvSpPr>
              <a:spLocks/>
            </p:cNvSpPr>
            <p:nvPr/>
          </p:nvSpPr>
          <p:spPr bwMode="auto">
            <a:xfrm>
              <a:off x="4502150" y="2597150"/>
              <a:ext cx="793750" cy="1066800"/>
            </a:xfrm>
            <a:custGeom>
              <a:avLst/>
              <a:gdLst>
                <a:gd name="T0" fmla="*/ 866933935 w 500"/>
                <a:gd name="T1" fmla="*/ 0 h 672"/>
                <a:gd name="T2" fmla="*/ 1260078214 w 500"/>
                <a:gd name="T3" fmla="*/ 806449905 h 672"/>
                <a:gd name="T4" fmla="*/ 272176908 w 500"/>
                <a:gd name="T5" fmla="*/ 1693545178 h 672"/>
                <a:gd name="T6" fmla="*/ 0 w 500"/>
                <a:gd name="T7" fmla="*/ 1189513715 h 672"/>
                <a:gd name="T8" fmla="*/ 866933935 w 500"/>
                <a:gd name="T9" fmla="*/ 0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0"/>
                <a:gd name="T16" fmla="*/ 0 h 672"/>
                <a:gd name="T17" fmla="*/ 500 w 500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0" h="672">
                  <a:moveTo>
                    <a:pt x="344" y="0"/>
                  </a:moveTo>
                  <a:lnTo>
                    <a:pt x="500" y="320"/>
                  </a:lnTo>
                  <a:lnTo>
                    <a:pt x="108" y="672"/>
                  </a:lnTo>
                  <a:lnTo>
                    <a:pt x="0" y="472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00C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36" name="Freeform 66"/>
            <p:cNvSpPr>
              <a:spLocks/>
            </p:cNvSpPr>
            <p:nvPr/>
          </p:nvSpPr>
          <p:spPr bwMode="auto">
            <a:xfrm>
              <a:off x="3568700" y="2146300"/>
              <a:ext cx="704850" cy="488950"/>
            </a:xfrm>
            <a:custGeom>
              <a:avLst/>
              <a:gdLst>
                <a:gd name="T0" fmla="*/ 594756910 w 444"/>
                <a:gd name="T1" fmla="*/ 635079322 h 308"/>
                <a:gd name="T2" fmla="*/ 1118949464 w 444"/>
                <a:gd name="T3" fmla="*/ 362902455 h 308"/>
                <a:gd name="T4" fmla="*/ 937498264 w 444"/>
                <a:gd name="T5" fmla="*/ 50403117 h 308"/>
                <a:gd name="T6" fmla="*/ 614918154 w 444"/>
                <a:gd name="T7" fmla="*/ 0 h 308"/>
                <a:gd name="T8" fmla="*/ 161290005 w 444"/>
                <a:gd name="T9" fmla="*/ 191531849 h 308"/>
                <a:gd name="T10" fmla="*/ 20161251 w 444"/>
                <a:gd name="T11" fmla="*/ 342741213 h 308"/>
                <a:gd name="T12" fmla="*/ 0 w 444"/>
                <a:gd name="T13" fmla="*/ 544353733 h 308"/>
                <a:gd name="T14" fmla="*/ 70564380 w 444"/>
                <a:gd name="T15" fmla="*/ 776208016 h 308"/>
                <a:gd name="T16" fmla="*/ 594756910 w 444"/>
                <a:gd name="T17" fmla="*/ 635079322 h 3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4"/>
                <a:gd name="T28" fmla="*/ 0 h 308"/>
                <a:gd name="T29" fmla="*/ 444 w 444"/>
                <a:gd name="T30" fmla="*/ 308 h 30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4" h="308">
                  <a:moveTo>
                    <a:pt x="236" y="252"/>
                  </a:moveTo>
                  <a:lnTo>
                    <a:pt x="444" y="144"/>
                  </a:lnTo>
                  <a:lnTo>
                    <a:pt x="372" y="20"/>
                  </a:lnTo>
                  <a:lnTo>
                    <a:pt x="244" y="0"/>
                  </a:lnTo>
                  <a:lnTo>
                    <a:pt x="64" y="76"/>
                  </a:lnTo>
                  <a:lnTo>
                    <a:pt x="8" y="136"/>
                  </a:lnTo>
                  <a:lnTo>
                    <a:pt x="0" y="216"/>
                  </a:lnTo>
                  <a:lnTo>
                    <a:pt x="28" y="308"/>
                  </a:lnTo>
                  <a:lnTo>
                    <a:pt x="236" y="252"/>
                  </a:lnTo>
                  <a:close/>
                </a:path>
              </a:pathLst>
            </a:custGeom>
            <a:solidFill>
              <a:srgbClr val="00C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37" name="Freeform 67"/>
            <p:cNvSpPr>
              <a:spLocks/>
            </p:cNvSpPr>
            <p:nvPr/>
          </p:nvSpPr>
          <p:spPr bwMode="auto">
            <a:xfrm>
              <a:off x="3086100" y="2006600"/>
              <a:ext cx="476250" cy="698500"/>
            </a:xfrm>
            <a:custGeom>
              <a:avLst/>
              <a:gdLst>
                <a:gd name="T0" fmla="*/ 80644992 w 300"/>
                <a:gd name="T1" fmla="*/ 1108868839 h 440"/>
                <a:gd name="T2" fmla="*/ 211693138 w 300"/>
                <a:gd name="T3" fmla="*/ 1018143239 h 440"/>
                <a:gd name="T4" fmla="*/ 302418726 w 300"/>
                <a:gd name="T5" fmla="*/ 887095151 h 440"/>
                <a:gd name="T6" fmla="*/ 554434348 w 300"/>
                <a:gd name="T7" fmla="*/ 675401886 h 440"/>
                <a:gd name="T8" fmla="*/ 604837452 w 300"/>
                <a:gd name="T9" fmla="*/ 624998775 h 440"/>
                <a:gd name="T10" fmla="*/ 756046766 w 300"/>
                <a:gd name="T11" fmla="*/ 312499388 h 440"/>
                <a:gd name="T12" fmla="*/ 645159936 w 300"/>
                <a:gd name="T13" fmla="*/ 0 h 440"/>
                <a:gd name="T14" fmla="*/ 0 w 300"/>
                <a:gd name="T15" fmla="*/ 675401886 h 440"/>
                <a:gd name="T16" fmla="*/ 80644992 w 300"/>
                <a:gd name="T17" fmla="*/ 1108868839 h 4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0"/>
                <a:gd name="T28" fmla="*/ 0 h 440"/>
                <a:gd name="T29" fmla="*/ 300 w 300"/>
                <a:gd name="T30" fmla="*/ 440 h 4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0" h="440">
                  <a:moveTo>
                    <a:pt x="32" y="440"/>
                  </a:moveTo>
                  <a:lnTo>
                    <a:pt x="84" y="404"/>
                  </a:lnTo>
                  <a:lnTo>
                    <a:pt x="120" y="352"/>
                  </a:lnTo>
                  <a:lnTo>
                    <a:pt x="220" y="268"/>
                  </a:lnTo>
                  <a:lnTo>
                    <a:pt x="240" y="248"/>
                  </a:lnTo>
                  <a:lnTo>
                    <a:pt x="300" y="124"/>
                  </a:lnTo>
                  <a:lnTo>
                    <a:pt x="256" y="0"/>
                  </a:lnTo>
                  <a:lnTo>
                    <a:pt x="0" y="268"/>
                  </a:lnTo>
                  <a:lnTo>
                    <a:pt x="32" y="440"/>
                  </a:lnTo>
                  <a:close/>
                </a:path>
              </a:pathLst>
            </a:custGeom>
            <a:solidFill>
              <a:srgbClr val="00C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38" name="Freeform 68"/>
            <p:cNvSpPr>
              <a:spLocks/>
            </p:cNvSpPr>
            <p:nvPr/>
          </p:nvSpPr>
          <p:spPr bwMode="auto">
            <a:xfrm>
              <a:off x="666750" y="1123950"/>
              <a:ext cx="1930400" cy="3397250"/>
            </a:xfrm>
            <a:custGeom>
              <a:avLst/>
              <a:gdLst>
                <a:gd name="T0" fmla="*/ 1260078016 w 1216"/>
                <a:gd name="T1" fmla="*/ 2147483647 h 2140"/>
                <a:gd name="T2" fmla="*/ 1754028839 w 1216"/>
                <a:gd name="T3" fmla="*/ 2147483647 h 2140"/>
                <a:gd name="T4" fmla="*/ 1814512565 w 1216"/>
                <a:gd name="T5" fmla="*/ 2147483647 h 2140"/>
                <a:gd name="T6" fmla="*/ 1824593186 w 1216"/>
                <a:gd name="T7" fmla="*/ 2147483647 h 2140"/>
                <a:gd name="T8" fmla="*/ 2147483647 w 1216"/>
                <a:gd name="T9" fmla="*/ 2147483647 h 2140"/>
                <a:gd name="T10" fmla="*/ 2147483647 w 1216"/>
                <a:gd name="T11" fmla="*/ 1885076809 h 2140"/>
                <a:gd name="T12" fmla="*/ 2147483647 w 1216"/>
                <a:gd name="T13" fmla="*/ 534273080 h 2140"/>
                <a:gd name="T14" fmla="*/ 2147483647 w 1216"/>
                <a:gd name="T15" fmla="*/ 0 h 2140"/>
                <a:gd name="T16" fmla="*/ 2127011815 w 1216"/>
                <a:gd name="T17" fmla="*/ 362902434 h 2140"/>
                <a:gd name="T18" fmla="*/ 0 w 1216"/>
                <a:gd name="T19" fmla="*/ 2147483647 h 2140"/>
                <a:gd name="T20" fmla="*/ 100806234 w 1216"/>
                <a:gd name="T21" fmla="*/ 2147483647 h 2140"/>
                <a:gd name="T22" fmla="*/ 352821833 w 1216"/>
                <a:gd name="T23" fmla="*/ 2147483647 h 2140"/>
                <a:gd name="T24" fmla="*/ 574595593 w 1216"/>
                <a:gd name="T25" fmla="*/ 2147483647 h 2140"/>
                <a:gd name="T26" fmla="*/ 907256283 w 1216"/>
                <a:gd name="T27" fmla="*/ 2147483647 h 2140"/>
                <a:gd name="T28" fmla="*/ 1058465597 w 1216"/>
                <a:gd name="T29" fmla="*/ 2147483647 h 2140"/>
                <a:gd name="T30" fmla="*/ 1260078016 w 1216"/>
                <a:gd name="T31" fmla="*/ 2147483647 h 21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16"/>
                <a:gd name="T49" fmla="*/ 0 h 2140"/>
                <a:gd name="T50" fmla="*/ 1216 w 1216"/>
                <a:gd name="T51" fmla="*/ 2140 h 21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16" h="2140">
                  <a:moveTo>
                    <a:pt x="500" y="2140"/>
                  </a:moveTo>
                  <a:lnTo>
                    <a:pt x="696" y="1904"/>
                  </a:lnTo>
                  <a:lnTo>
                    <a:pt x="720" y="1876"/>
                  </a:lnTo>
                  <a:lnTo>
                    <a:pt x="724" y="1768"/>
                  </a:lnTo>
                  <a:lnTo>
                    <a:pt x="996" y="1420"/>
                  </a:lnTo>
                  <a:lnTo>
                    <a:pt x="916" y="748"/>
                  </a:lnTo>
                  <a:lnTo>
                    <a:pt x="1216" y="212"/>
                  </a:lnTo>
                  <a:lnTo>
                    <a:pt x="1052" y="0"/>
                  </a:lnTo>
                  <a:lnTo>
                    <a:pt x="844" y="144"/>
                  </a:lnTo>
                  <a:lnTo>
                    <a:pt x="0" y="1216"/>
                  </a:lnTo>
                  <a:lnTo>
                    <a:pt x="40" y="1264"/>
                  </a:lnTo>
                  <a:lnTo>
                    <a:pt x="140" y="1436"/>
                  </a:lnTo>
                  <a:lnTo>
                    <a:pt x="228" y="1592"/>
                  </a:lnTo>
                  <a:lnTo>
                    <a:pt x="360" y="1832"/>
                  </a:lnTo>
                  <a:lnTo>
                    <a:pt x="420" y="1920"/>
                  </a:lnTo>
                  <a:lnTo>
                    <a:pt x="500" y="2140"/>
                  </a:lnTo>
                  <a:close/>
                </a:path>
              </a:pathLst>
            </a:custGeom>
            <a:solidFill>
              <a:srgbClr val="00C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39" name="Freeform 70"/>
            <p:cNvSpPr>
              <a:spLocks/>
            </p:cNvSpPr>
            <p:nvPr/>
          </p:nvSpPr>
          <p:spPr bwMode="auto">
            <a:xfrm>
              <a:off x="1803400" y="3759200"/>
              <a:ext cx="215900" cy="228600"/>
            </a:xfrm>
            <a:custGeom>
              <a:avLst/>
              <a:gdLst>
                <a:gd name="T0" fmla="*/ 161289977 w 136"/>
                <a:gd name="T1" fmla="*/ 362902445 h 144"/>
                <a:gd name="T2" fmla="*/ 342741195 w 136"/>
                <a:gd name="T3" fmla="*/ 100806232 h 144"/>
                <a:gd name="T4" fmla="*/ 282257473 w 136"/>
                <a:gd name="T5" fmla="*/ 0 h 144"/>
                <a:gd name="T6" fmla="*/ 120967495 w 136"/>
                <a:gd name="T7" fmla="*/ 80644991 h 144"/>
                <a:gd name="T8" fmla="*/ 0 w 136"/>
                <a:gd name="T9" fmla="*/ 302418721 h 144"/>
                <a:gd name="T10" fmla="*/ 161289977 w 136"/>
                <a:gd name="T11" fmla="*/ 362902445 h 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6"/>
                <a:gd name="T19" fmla="*/ 0 h 144"/>
                <a:gd name="T20" fmla="*/ 136 w 136"/>
                <a:gd name="T21" fmla="*/ 144 h 1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6" h="144">
                  <a:moveTo>
                    <a:pt x="64" y="144"/>
                  </a:moveTo>
                  <a:lnTo>
                    <a:pt x="136" y="40"/>
                  </a:lnTo>
                  <a:lnTo>
                    <a:pt x="112" y="0"/>
                  </a:lnTo>
                  <a:lnTo>
                    <a:pt x="48" y="32"/>
                  </a:lnTo>
                  <a:lnTo>
                    <a:pt x="0" y="120"/>
                  </a:lnTo>
                  <a:lnTo>
                    <a:pt x="64" y="144"/>
                  </a:lnTo>
                  <a:close/>
                </a:path>
              </a:pathLst>
            </a:custGeom>
            <a:solidFill>
              <a:srgbClr val="808000"/>
            </a:solidFill>
            <a:ln w="952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40" name="Freeform 72"/>
            <p:cNvSpPr>
              <a:spLocks/>
            </p:cNvSpPr>
            <p:nvPr/>
          </p:nvSpPr>
          <p:spPr bwMode="auto">
            <a:xfrm>
              <a:off x="3162300" y="876300"/>
              <a:ext cx="1663700" cy="2641600"/>
            </a:xfrm>
            <a:custGeom>
              <a:avLst/>
              <a:gdLst>
                <a:gd name="T0" fmla="*/ 181451215 w 1048"/>
                <a:gd name="T1" fmla="*/ 2147483647 h 1664"/>
                <a:gd name="T2" fmla="*/ 504031214 w 1048"/>
                <a:gd name="T3" fmla="*/ 2147483647 h 1664"/>
                <a:gd name="T4" fmla="*/ 685482379 w 1048"/>
                <a:gd name="T5" fmla="*/ 2147483647 h 1664"/>
                <a:gd name="T6" fmla="*/ 947578705 w 1048"/>
                <a:gd name="T7" fmla="*/ 2147483647 h 1664"/>
                <a:gd name="T8" fmla="*/ 1249997314 w 1048"/>
                <a:gd name="T9" fmla="*/ 2147483647 h 1664"/>
                <a:gd name="T10" fmla="*/ 1370964758 w 1048"/>
                <a:gd name="T11" fmla="*/ 2147483647 h 1664"/>
                <a:gd name="T12" fmla="*/ 1391125999 w 1048"/>
                <a:gd name="T13" fmla="*/ 2147483647 h 1664"/>
                <a:gd name="T14" fmla="*/ 1310481036 w 1048"/>
                <a:gd name="T15" fmla="*/ 2147483647 h 1664"/>
                <a:gd name="T16" fmla="*/ 1189513593 w 1048"/>
                <a:gd name="T17" fmla="*/ 2147483647 h 1664"/>
                <a:gd name="T18" fmla="*/ 1129029871 w 1048"/>
                <a:gd name="T19" fmla="*/ 2147483647 h 1664"/>
                <a:gd name="T20" fmla="*/ 1209674833 w 1048"/>
                <a:gd name="T21" fmla="*/ 2147483647 h 1664"/>
                <a:gd name="T22" fmla="*/ 1229836074 w 1048"/>
                <a:gd name="T23" fmla="*/ 2147483647 h 1664"/>
                <a:gd name="T24" fmla="*/ 1088707390 w 1048"/>
                <a:gd name="T25" fmla="*/ 2147483647 h 1664"/>
                <a:gd name="T26" fmla="*/ 786288582 w 1048"/>
                <a:gd name="T27" fmla="*/ 2147483647 h 1664"/>
                <a:gd name="T28" fmla="*/ 705643620 w 1048"/>
                <a:gd name="T29" fmla="*/ 2147483647 h 1664"/>
                <a:gd name="T30" fmla="*/ 826611063 w 1048"/>
                <a:gd name="T31" fmla="*/ 2147483647 h 1664"/>
                <a:gd name="T32" fmla="*/ 1330642277 w 1048"/>
                <a:gd name="T33" fmla="*/ 2096770178 h 1664"/>
                <a:gd name="T34" fmla="*/ 1572577164 w 1048"/>
                <a:gd name="T35" fmla="*/ 2147173289 h 1664"/>
                <a:gd name="T36" fmla="*/ 1653222127 w 1048"/>
                <a:gd name="T37" fmla="*/ 2147483647 h 1664"/>
                <a:gd name="T38" fmla="*/ 1794351208 w 1048"/>
                <a:gd name="T39" fmla="*/ 2147483647 h 1664"/>
                <a:gd name="T40" fmla="*/ 1864915550 w 1048"/>
                <a:gd name="T41" fmla="*/ 2147483647 h 1664"/>
                <a:gd name="T42" fmla="*/ 1915318651 w 1048"/>
                <a:gd name="T43" fmla="*/ 2147483647 h 1664"/>
                <a:gd name="T44" fmla="*/ 2147483647 w 1048"/>
                <a:gd name="T45" fmla="*/ 1633061168 h 1664"/>
                <a:gd name="T46" fmla="*/ 2147483647 w 1048"/>
                <a:gd name="T47" fmla="*/ 1169352554 h 1664"/>
                <a:gd name="T48" fmla="*/ 2147483647 w 1048"/>
                <a:gd name="T49" fmla="*/ 645160009 h 1664"/>
                <a:gd name="T50" fmla="*/ 2147483647 w 1048"/>
                <a:gd name="T51" fmla="*/ 181451246 h 1664"/>
                <a:gd name="T52" fmla="*/ 1814512448 w 1048"/>
                <a:gd name="T53" fmla="*/ 0 h 1664"/>
                <a:gd name="T54" fmla="*/ 1512093442 w 1048"/>
                <a:gd name="T55" fmla="*/ 60483757 h 1664"/>
                <a:gd name="T56" fmla="*/ 1028223668 w 1048"/>
                <a:gd name="T57" fmla="*/ 362902493 h 1664"/>
                <a:gd name="T58" fmla="*/ 826611063 w 1048"/>
                <a:gd name="T59" fmla="*/ 504031301 h 1664"/>
                <a:gd name="T60" fmla="*/ 544353695 w 1048"/>
                <a:gd name="T61" fmla="*/ 443547568 h 1664"/>
                <a:gd name="T62" fmla="*/ 302418708 w 1048"/>
                <a:gd name="T63" fmla="*/ 564515033 h 1664"/>
                <a:gd name="T64" fmla="*/ 302418708 w 1048"/>
                <a:gd name="T65" fmla="*/ 766127474 h 1664"/>
                <a:gd name="T66" fmla="*/ 362902430 w 1048"/>
                <a:gd name="T67" fmla="*/ 927417625 h 1664"/>
                <a:gd name="T68" fmla="*/ 231854366 w 1048"/>
                <a:gd name="T69" fmla="*/ 1159271932 h 1664"/>
                <a:gd name="T70" fmla="*/ 191531835 w 1048"/>
                <a:gd name="T71" fmla="*/ 1270158774 h 1664"/>
                <a:gd name="T72" fmla="*/ 252015607 w 1048"/>
                <a:gd name="T73" fmla="*/ 1431448727 h 1664"/>
                <a:gd name="T74" fmla="*/ 524192454 w 1048"/>
                <a:gd name="T75" fmla="*/ 1874996494 h 1664"/>
                <a:gd name="T76" fmla="*/ 574595556 w 1048"/>
                <a:gd name="T77" fmla="*/ 2096770178 h 1664"/>
                <a:gd name="T78" fmla="*/ 443547492 w 1048"/>
                <a:gd name="T79" fmla="*/ 2147483647 h 1664"/>
                <a:gd name="T80" fmla="*/ 463708732 w 1048"/>
                <a:gd name="T81" fmla="*/ 2147483647 h 1664"/>
                <a:gd name="T82" fmla="*/ 423386251 w 1048"/>
                <a:gd name="T83" fmla="*/ 2147483647 h 1664"/>
                <a:gd name="T84" fmla="*/ 342741190 w 1048"/>
                <a:gd name="T85" fmla="*/ 2147483647 h 1664"/>
                <a:gd name="T86" fmla="*/ 60483747 w 1048"/>
                <a:gd name="T87" fmla="*/ 2147483647 h 1664"/>
                <a:gd name="T88" fmla="*/ 0 w 1048"/>
                <a:gd name="T89" fmla="*/ 2147483647 h 1664"/>
                <a:gd name="T90" fmla="*/ 181451215 w 1048"/>
                <a:gd name="T91" fmla="*/ 2147483647 h 166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48"/>
                <a:gd name="T139" fmla="*/ 0 h 1664"/>
                <a:gd name="T140" fmla="*/ 1048 w 1048"/>
                <a:gd name="T141" fmla="*/ 1664 h 166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48" h="1664">
                  <a:moveTo>
                    <a:pt x="72" y="1664"/>
                  </a:moveTo>
                  <a:lnTo>
                    <a:pt x="200" y="1600"/>
                  </a:lnTo>
                  <a:lnTo>
                    <a:pt x="272" y="1480"/>
                  </a:lnTo>
                  <a:lnTo>
                    <a:pt x="376" y="1424"/>
                  </a:lnTo>
                  <a:lnTo>
                    <a:pt x="496" y="1328"/>
                  </a:lnTo>
                  <a:lnTo>
                    <a:pt x="544" y="1280"/>
                  </a:lnTo>
                  <a:lnTo>
                    <a:pt x="552" y="1244"/>
                  </a:lnTo>
                  <a:lnTo>
                    <a:pt x="520" y="1216"/>
                  </a:lnTo>
                  <a:lnTo>
                    <a:pt x="472" y="1216"/>
                  </a:lnTo>
                  <a:lnTo>
                    <a:pt x="448" y="1168"/>
                  </a:lnTo>
                  <a:lnTo>
                    <a:pt x="480" y="1096"/>
                  </a:lnTo>
                  <a:lnTo>
                    <a:pt x="488" y="1032"/>
                  </a:lnTo>
                  <a:lnTo>
                    <a:pt x="432" y="1000"/>
                  </a:lnTo>
                  <a:lnTo>
                    <a:pt x="312" y="1080"/>
                  </a:lnTo>
                  <a:lnTo>
                    <a:pt x="280" y="976"/>
                  </a:lnTo>
                  <a:lnTo>
                    <a:pt x="328" y="908"/>
                  </a:lnTo>
                  <a:lnTo>
                    <a:pt x="528" y="832"/>
                  </a:lnTo>
                  <a:lnTo>
                    <a:pt x="624" y="852"/>
                  </a:lnTo>
                  <a:lnTo>
                    <a:pt x="656" y="976"/>
                  </a:lnTo>
                  <a:lnTo>
                    <a:pt x="712" y="1032"/>
                  </a:lnTo>
                  <a:lnTo>
                    <a:pt x="740" y="1020"/>
                  </a:lnTo>
                  <a:lnTo>
                    <a:pt x="760" y="992"/>
                  </a:lnTo>
                  <a:lnTo>
                    <a:pt x="1016" y="648"/>
                  </a:lnTo>
                  <a:lnTo>
                    <a:pt x="968" y="464"/>
                  </a:lnTo>
                  <a:lnTo>
                    <a:pt x="1048" y="256"/>
                  </a:lnTo>
                  <a:lnTo>
                    <a:pt x="912" y="72"/>
                  </a:lnTo>
                  <a:lnTo>
                    <a:pt x="720" y="0"/>
                  </a:lnTo>
                  <a:lnTo>
                    <a:pt x="600" y="24"/>
                  </a:lnTo>
                  <a:lnTo>
                    <a:pt x="408" y="144"/>
                  </a:lnTo>
                  <a:lnTo>
                    <a:pt x="328" y="200"/>
                  </a:lnTo>
                  <a:lnTo>
                    <a:pt x="216" y="176"/>
                  </a:lnTo>
                  <a:lnTo>
                    <a:pt x="120" y="224"/>
                  </a:lnTo>
                  <a:lnTo>
                    <a:pt x="120" y="304"/>
                  </a:lnTo>
                  <a:lnTo>
                    <a:pt x="144" y="368"/>
                  </a:lnTo>
                  <a:lnTo>
                    <a:pt x="92" y="460"/>
                  </a:lnTo>
                  <a:lnTo>
                    <a:pt x="76" y="504"/>
                  </a:lnTo>
                  <a:lnTo>
                    <a:pt x="100" y="568"/>
                  </a:lnTo>
                  <a:lnTo>
                    <a:pt x="208" y="744"/>
                  </a:lnTo>
                  <a:lnTo>
                    <a:pt x="228" y="832"/>
                  </a:lnTo>
                  <a:lnTo>
                    <a:pt x="176" y="952"/>
                  </a:lnTo>
                  <a:lnTo>
                    <a:pt x="184" y="1032"/>
                  </a:lnTo>
                  <a:lnTo>
                    <a:pt x="168" y="1096"/>
                  </a:lnTo>
                  <a:lnTo>
                    <a:pt x="136" y="1136"/>
                  </a:lnTo>
                  <a:lnTo>
                    <a:pt x="24" y="1208"/>
                  </a:lnTo>
                  <a:lnTo>
                    <a:pt x="0" y="1224"/>
                  </a:lnTo>
                  <a:lnTo>
                    <a:pt x="72" y="1664"/>
                  </a:lnTo>
                  <a:close/>
                </a:path>
              </a:pathLst>
            </a:custGeom>
            <a:solidFill>
              <a:srgbClr val="808000"/>
            </a:solidFill>
            <a:ln w="952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41" name="Freeform 73"/>
            <p:cNvSpPr>
              <a:spLocks/>
            </p:cNvSpPr>
            <p:nvPr/>
          </p:nvSpPr>
          <p:spPr bwMode="auto">
            <a:xfrm>
              <a:off x="5295900" y="1447800"/>
              <a:ext cx="469900" cy="381000"/>
            </a:xfrm>
            <a:custGeom>
              <a:avLst/>
              <a:gdLst>
                <a:gd name="T0" fmla="*/ 725804899 w 296"/>
                <a:gd name="T1" fmla="*/ 0 h 240"/>
                <a:gd name="T2" fmla="*/ 745966141 w 296"/>
                <a:gd name="T3" fmla="*/ 141128764 h 240"/>
                <a:gd name="T4" fmla="*/ 584676207 w 296"/>
                <a:gd name="T5" fmla="*/ 302418772 h 240"/>
                <a:gd name="T6" fmla="*/ 423386274 w 296"/>
                <a:gd name="T7" fmla="*/ 504031320 h 240"/>
                <a:gd name="T8" fmla="*/ 201612466 w 296"/>
                <a:gd name="T9" fmla="*/ 604837545 h 240"/>
                <a:gd name="T10" fmla="*/ 0 w 296"/>
                <a:gd name="T11" fmla="*/ 483870075 h 240"/>
                <a:gd name="T12" fmla="*/ 161289983 w 296"/>
                <a:gd name="T13" fmla="*/ 181451253 h 240"/>
                <a:gd name="T14" fmla="*/ 262096241 w 296"/>
                <a:gd name="T15" fmla="*/ 100806249 h 240"/>
                <a:gd name="T16" fmla="*/ 524192482 w 296"/>
                <a:gd name="T17" fmla="*/ 20161251 h 240"/>
                <a:gd name="T18" fmla="*/ 725804899 w 296"/>
                <a:gd name="T19" fmla="*/ 0 h 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6"/>
                <a:gd name="T31" fmla="*/ 0 h 240"/>
                <a:gd name="T32" fmla="*/ 296 w 296"/>
                <a:gd name="T33" fmla="*/ 240 h 2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6" h="240">
                  <a:moveTo>
                    <a:pt x="288" y="0"/>
                  </a:moveTo>
                  <a:lnTo>
                    <a:pt x="296" y="56"/>
                  </a:lnTo>
                  <a:lnTo>
                    <a:pt x="232" y="120"/>
                  </a:lnTo>
                  <a:lnTo>
                    <a:pt x="168" y="200"/>
                  </a:lnTo>
                  <a:lnTo>
                    <a:pt x="80" y="240"/>
                  </a:lnTo>
                  <a:lnTo>
                    <a:pt x="0" y="192"/>
                  </a:lnTo>
                  <a:lnTo>
                    <a:pt x="64" y="72"/>
                  </a:lnTo>
                  <a:lnTo>
                    <a:pt x="104" y="40"/>
                  </a:lnTo>
                  <a:lnTo>
                    <a:pt x="208" y="8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42" name="Freeform 74"/>
            <p:cNvSpPr>
              <a:spLocks/>
            </p:cNvSpPr>
            <p:nvPr/>
          </p:nvSpPr>
          <p:spPr bwMode="auto">
            <a:xfrm>
              <a:off x="6057900" y="1714500"/>
              <a:ext cx="292100" cy="990600"/>
            </a:xfrm>
            <a:custGeom>
              <a:avLst/>
              <a:gdLst>
                <a:gd name="T0" fmla="*/ 463708795 w 184"/>
                <a:gd name="T1" fmla="*/ 0 h 624"/>
                <a:gd name="T2" fmla="*/ 302418749 w 184"/>
                <a:gd name="T3" fmla="*/ 80644993 h 624"/>
                <a:gd name="T4" fmla="*/ 201612483 w 184"/>
                <a:gd name="T5" fmla="*/ 201612471 h 624"/>
                <a:gd name="T6" fmla="*/ 0 w 184"/>
                <a:gd name="T7" fmla="*/ 786288641 h 624"/>
                <a:gd name="T8" fmla="*/ 20161250 w 184"/>
                <a:gd name="T9" fmla="*/ 947578776 h 624"/>
                <a:gd name="T10" fmla="*/ 70564376 w 184"/>
                <a:gd name="T11" fmla="*/ 907256292 h 624"/>
                <a:gd name="T12" fmla="*/ 181451239 w 184"/>
                <a:gd name="T13" fmla="*/ 766127399 h 624"/>
                <a:gd name="T14" fmla="*/ 302418749 w 184"/>
                <a:gd name="T15" fmla="*/ 786288641 h 624"/>
                <a:gd name="T16" fmla="*/ 241935019 w 184"/>
                <a:gd name="T17" fmla="*/ 1008062502 h 624"/>
                <a:gd name="T18" fmla="*/ 302418749 w 184"/>
                <a:gd name="T19" fmla="*/ 1108868713 h 624"/>
                <a:gd name="T20" fmla="*/ 403224965 w 184"/>
                <a:gd name="T21" fmla="*/ 1169352439 h 624"/>
                <a:gd name="T22" fmla="*/ 383063722 w 184"/>
                <a:gd name="T23" fmla="*/ 1350803618 h 624"/>
                <a:gd name="T24" fmla="*/ 282257506 w 184"/>
                <a:gd name="T25" fmla="*/ 1522174176 h 624"/>
                <a:gd name="T26" fmla="*/ 463708795 w 184"/>
                <a:gd name="T27" fmla="*/ 1572577282 h 624"/>
                <a:gd name="T28" fmla="*/ 463708795 w 184"/>
                <a:gd name="T29" fmla="*/ 0 h 6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4"/>
                <a:gd name="T46" fmla="*/ 0 h 624"/>
                <a:gd name="T47" fmla="*/ 184 w 184"/>
                <a:gd name="T48" fmla="*/ 624 h 6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4" h="624">
                  <a:moveTo>
                    <a:pt x="184" y="0"/>
                  </a:moveTo>
                  <a:lnTo>
                    <a:pt x="120" y="32"/>
                  </a:lnTo>
                  <a:lnTo>
                    <a:pt x="80" y="80"/>
                  </a:lnTo>
                  <a:lnTo>
                    <a:pt x="0" y="312"/>
                  </a:lnTo>
                  <a:lnTo>
                    <a:pt x="8" y="376"/>
                  </a:lnTo>
                  <a:lnTo>
                    <a:pt x="28" y="360"/>
                  </a:lnTo>
                  <a:lnTo>
                    <a:pt x="72" y="304"/>
                  </a:lnTo>
                  <a:lnTo>
                    <a:pt x="120" y="312"/>
                  </a:lnTo>
                  <a:lnTo>
                    <a:pt x="96" y="400"/>
                  </a:lnTo>
                  <a:lnTo>
                    <a:pt x="120" y="440"/>
                  </a:lnTo>
                  <a:lnTo>
                    <a:pt x="160" y="464"/>
                  </a:lnTo>
                  <a:lnTo>
                    <a:pt x="152" y="536"/>
                  </a:lnTo>
                  <a:lnTo>
                    <a:pt x="112" y="604"/>
                  </a:lnTo>
                  <a:lnTo>
                    <a:pt x="184" y="62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43" name="Freeform 75"/>
            <p:cNvSpPr>
              <a:spLocks/>
            </p:cNvSpPr>
            <p:nvPr/>
          </p:nvSpPr>
          <p:spPr bwMode="auto">
            <a:xfrm>
              <a:off x="952500" y="3314700"/>
              <a:ext cx="273050" cy="406400"/>
            </a:xfrm>
            <a:custGeom>
              <a:avLst/>
              <a:gdLst>
                <a:gd name="T0" fmla="*/ 0 w 172"/>
                <a:gd name="T1" fmla="*/ 302418705 h 256"/>
                <a:gd name="T2" fmla="*/ 141128750 w 172"/>
                <a:gd name="T3" fmla="*/ 60483746 h 256"/>
                <a:gd name="T4" fmla="*/ 282257499 w 172"/>
                <a:gd name="T5" fmla="*/ 0 h 256"/>
                <a:gd name="T6" fmla="*/ 383063713 w 172"/>
                <a:gd name="T7" fmla="*/ 60483746 h 256"/>
                <a:gd name="T8" fmla="*/ 433466920 w 172"/>
                <a:gd name="T9" fmla="*/ 151209353 h 256"/>
                <a:gd name="T10" fmla="*/ 423386298 w 172"/>
                <a:gd name="T11" fmla="*/ 241934984 h 256"/>
                <a:gd name="T12" fmla="*/ 201612478 w 172"/>
                <a:gd name="T13" fmla="*/ 645159891 h 256"/>
                <a:gd name="T14" fmla="*/ 0 w 172"/>
                <a:gd name="T15" fmla="*/ 302418705 h 2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2"/>
                <a:gd name="T25" fmla="*/ 0 h 256"/>
                <a:gd name="T26" fmla="*/ 172 w 172"/>
                <a:gd name="T27" fmla="*/ 256 h 2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2" h="256">
                  <a:moveTo>
                    <a:pt x="0" y="120"/>
                  </a:moveTo>
                  <a:lnTo>
                    <a:pt x="56" y="24"/>
                  </a:lnTo>
                  <a:lnTo>
                    <a:pt x="112" y="0"/>
                  </a:lnTo>
                  <a:lnTo>
                    <a:pt x="152" y="24"/>
                  </a:lnTo>
                  <a:lnTo>
                    <a:pt x="172" y="60"/>
                  </a:lnTo>
                  <a:lnTo>
                    <a:pt x="168" y="96"/>
                  </a:lnTo>
                  <a:lnTo>
                    <a:pt x="80" y="256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808000"/>
            </a:solidFill>
            <a:ln w="952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44" name="Freeform 146"/>
            <p:cNvSpPr>
              <a:spLocks/>
            </p:cNvSpPr>
            <p:nvPr/>
          </p:nvSpPr>
          <p:spPr bwMode="auto">
            <a:xfrm>
              <a:off x="2382838" y="3729038"/>
              <a:ext cx="255587" cy="285750"/>
            </a:xfrm>
            <a:custGeom>
              <a:avLst/>
              <a:gdLst>
                <a:gd name="T0" fmla="*/ 0 w 161"/>
                <a:gd name="T1" fmla="*/ 372983098 h 180"/>
                <a:gd name="T2" fmla="*/ 299897199 w 161"/>
                <a:gd name="T3" fmla="*/ 22682199 h 180"/>
                <a:gd name="T4" fmla="*/ 405743514 w 161"/>
                <a:gd name="T5" fmla="*/ 0 h 180"/>
                <a:gd name="T6" fmla="*/ 12599961 w 161"/>
                <a:gd name="T7" fmla="*/ 453628170 h 180"/>
                <a:gd name="T8" fmla="*/ 0 w 161"/>
                <a:gd name="T9" fmla="*/ 372983098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1"/>
                <a:gd name="T16" fmla="*/ 0 h 180"/>
                <a:gd name="T17" fmla="*/ 161 w 161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1" h="180">
                  <a:moveTo>
                    <a:pt x="0" y="148"/>
                  </a:moveTo>
                  <a:lnTo>
                    <a:pt x="119" y="9"/>
                  </a:lnTo>
                  <a:lnTo>
                    <a:pt x="161" y="0"/>
                  </a:lnTo>
                  <a:lnTo>
                    <a:pt x="5" y="180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993300"/>
            </a:solidFill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45" name="Freeform 76"/>
            <p:cNvSpPr>
              <a:spLocks/>
            </p:cNvSpPr>
            <p:nvPr/>
          </p:nvSpPr>
          <p:spPr bwMode="auto">
            <a:xfrm>
              <a:off x="1174750" y="2895600"/>
              <a:ext cx="222250" cy="254000"/>
            </a:xfrm>
            <a:custGeom>
              <a:avLst/>
              <a:gdLst>
                <a:gd name="T0" fmla="*/ 30241874 w 140"/>
                <a:gd name="T1" fmla="*/ 403224945 h 160"/>
                <a:gd name="T2" fmla="*/ 171370600 w 140"/>
                <a:gd name="T3" fmla="*/ 403224945 h 160"/>
                <a:gd name="T4" fmla="*/ 332660579 w 140"/>
                <a:gd name="T5" fmla="*/ 161289988 h 160"/>
                <a:gd name="T6" fmla="*/ 352821820 w 140"/>
                <a:gd name="T7" fmla="*/ 20161249 h 160"/>
                <a:gd name="T8" fmla="*/ 272176856 w 140"/>
                <a:gd name="T9" fmla="*/ 0 h 160"/>
                <a:gd name="T10" fmla="*/ 191531841 w 140"/>
                <a:gd name="T11" fmla="*/ 40322497 h 160"/>
                <a:gd name="T12" fmla="*/ 30241874 w 140"/>
                <a:gd name="T13" fmla="*/ 262096249 h 160"/>
                <a:gd name="T14" fmla="*/ 0 w 140"/>
                <a:gd name="T15" fmla="*/ 332660597 h 160"/>
                <a:gd name="T16" fmla="*/ 30241874 w 140"/>
                <a:gd name="T17" fmla="*/ 403224945 h 1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"/>
                <a:gd name="T28" fmla="*/ 0 h 160"/>
                <a:gd name="T29" fmla="*/ 140 w 140"/>
                <a:gd name="T30" fmla="*/ 160 h 1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" h="160">
                  <a:moveTo>
                    <a:pt x="12" y="160"/>
                  </a:moveTo>
                  <a:lnTo>
                    <a:pt x="68" y="160"/>
                  </a:lnTo>
                  <a:lnTo>
                    <a:pt x="132" y="64"/>
                  </a:lnTo>
                  <a:lnTo>
                    <a:pt x="140" y="8"/>
                  </a:lnTo>
                  <a:lnTo>
                    <a:pt x="108" y="0"/>
                  </a:lnTo>
                  <a:lnTo>
                    <a:pt x="76" y="16"/>
                  </a:lnTo>
                  <a:lnTo>
                    <a:pt x="12" y="104"/>
                  </a:lnTo>
                  <a:lnTo>
                    <a:pt x="0" y="132"/>
                  </a:lnTo>
                  <a:lnTo>
                    <a:pt x="12" y="160"/>
                  </a:lnTo>
                  <a:close/>
                </a:path>
              </a:pathLst>
            </a:custGeom>
            <a:solidFill>
              <a:srgbClr val="808000"/>
            </a:solidFill>
            <a:ln w="952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46" name="Freeform 77"/>
            <p:cNvSpPr>
              <a:spLocks/>
            </p:cNvSpPr>
            <p:nvPr/>
          </p:nvSpPr>
          <p:spPr bwMode="auto">
            <a:xfrm>
              <a:off x="1295400" y="3175000"/>
              <a:ext cx="520700" cy="698500"/>
            </a:xfrm>
            <a:custGeom>
              <a:avLst/>
              <a:gdLst>
                <a:gd name="T0" fmla="*/ 0 w 328"/>
                <a:gd name="T1" fmla="*/ 725804997 h 440"/>
                <a:gd name="T2" fmla="*/ 221773767 w 328"/>
                <a:gd name="T3" fmla="*/ 221773788 h 440"/>
                <a:gd name="T4" fmla="*/ 322579979 w 328"/>
                <a:gd name="T5" fmla="*/ 141128760 h 440"/>
                <a:gd name="T6" fmla="*/ 463708776 w 328"/>
                <a:gd name="T7" fmla="*/ 141128760 h 440"/>
                <a:gd name="T8" fmla="*/ 614918095 w 328"/>
                <a:gd name="T9" fmla="*/ 30241879 h 440"/>
                <a:gd name="T10" fmla="*/ 705643686 w 328"/>
                <a:gd name="T11" fmla="*/ 0 h 440"/>
                <a:gd name="T12" fmla="*/ 645159958 w 328"/>
                <a:gd name="T13" fmla="*/ 282257521 h 440"/>
                <a:gd name="T14" fmla="*/ 826611141 w 328"/>
                <a:gd name="T15" fmla="*/ 483870064 h 440"/>
                <a:gd name="T16" fmla="*/ 826611141 w 328"/>
                <a:gd name="T17" fmla="*/ 725804997 h 440"/>
                <a:gd name="T18" fmla="*/ 645159958 w 328"/>
                <a:gd name="T19" fmla="*/ 1108868839 h 440"/>
                <a:gd name="T20" fmla="*/ 0 w 328"/>
                <a:gd name="T21" fmla="*/ 725804997 h 4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8"/>
                <a:gd name="T34" fmla="*/ 0 h 440"/>
                <a:gd name="T35" fmla="*/ 328 w 328"/>
                <a:gd name="T36" fmla="*/ 440 h 4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8" h="440">
                  <a:moveTo>
                    <a:pt x="0" y="288"/>
                  </a:moveTo>
                  <a:lnTo>
                    <a:pt x="88" y="88"/>
                  </a:lnTo>
                  <a:lnTo>
                    <a:pt x="128" y="56"/>
                  </a:lnTo>
                  <a:lnTo>
                    <a:pt x="184" y="56"/>
                  </a:lnTo>
                  <a:lnTo>
                    <a:pt x="244" y="12"/>
                  </a:lnTo>
                  <a:lnTo>
                    <a:pt x="280" y="0"/>
                  </a:lnTo>
                  <a:lnTo>
                    <a:pt x="256" y="112"/>
                  </a:lnTo>
                  <a:lnTo>
                    <a:pt x="328" y="192"/>
                  </a:lnTo>
                  <a:lnTo>
                    <a:pt x="328" y="288"/>
                  </a:lnTo>
                  <a:lnTo>
                    <a:pt x="256" y="440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808000"/>
            </a:solidFill>
            <a:ln w="952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47" name="Freeform 78"/>
            <p:cNvSpPr>
              <a:spLocks/>
            </p:cNvSpPr>
            <p:nvPr/>
          </p:nvSpPr>
          <p:spPr bwMode="auto">
            <a:xfrm>
              <a:off x="1778000" y="4025900"/>
              <a:ext cx="546100" cy="330200"/>
            </a:xfrm>
            <a:custGeom>
              <a:avLst/>
              <a:gdLst>
                <a:gd name="T0" fmla="*/ 705643698 w 344"/>
                <a:gd name="T1" fmla="*/ 524192545 h 208"/>
                <a:gd name="T2" fmla="*/ 735885562 w 344"/>
                <a:gd name="T3" fmla="*/ 504031301 h 208"/>
                <a:gd name="T4" fmla="*/ 866933839 w 344"/>
                <a:gd name="T5" fmla="*/ 322580005 h 208"/>
                <a:gd name="T6" fmla="*/ 806449912 w 344"/>
                <a:gd name="T7" fmla="*/ 191531868 h 208"/>
                <a:gd name="T8" fmla="*/ 735885562 w 344"/>
                <a:gd name="T9" fmla="*/ 70564379 h 208"/>
                <a:gd name="T10" fmla="*/ 614918105 w 344"/>
                <a:gd name="T11" fmla="*/ 0 h 208"/>
                <a:gd name="T12" fmla="*/ 342741228 w 344"/>
                <a:gd name="T13" fmla="*/ 40322501 h 208"/>
                <a:gd name="T14" fmla="*/ 100806239 w 344"/>
                <a:gd name="T15" fmla="*/ 40322501 h 208"/>
                <a:gd name="T16" fmla="*/ 0 w 344"/>
                <a:gd name="T17" fmla="*/ 120967514 h 208"/>
                <a:gd name="T18" fmla="*/ 0 w 344"/>
                <a:gd name="T19" fmla="*/ 181451246 h 208"/>
                <a:gd name="T20" fmla="*/ 80644996 w 344"/>
                <a:gd name="T21" fmla="*/ 262096272 h 208"/>
                <a:gd name="T22" fmla="*/ 383063713 w 344"/>
                <a:gd name="T23" fmla="*/ 352821871 h 208"/>
                <a:gd name="T24" fmla="*/ 705643698 w 344"/>
                <a:gd name="T25" fmla="*/ 524192545 h 2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4"/>
                <a:gd name="T40" fmla="*/ 0 h 208"/>
                <a:gd name="T41" fmla="*/ 344 w 344"/>
                <a:gd name="T42" fmla="*/ 208 h 20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4" h="208">
                  <a:moveTo>
                    <a:pt x="280" y="208"/>
                  </a:moveTo>
                  <a:lnTo>
                    <a:pt x="292" y="200"/>
                  </a:lnTo>
                  <a:lnTo>
                    <a:pt x="344" y="128"/>
                  </a:lnTo>
                  <a:lnTo>
                    <a:pt x="320" y="76"/>
                  </a:lnTo>
                  <a:lnTo>
                    <a:pt x="292" y="28"/>
                  </a:lnTo>
                  <a:lnTo>
                    <a:pt x="244" y="0"/>
                  </a:lnTo>
                  <a:lnTo>
                    <a:pt x="136" y="16"/>
                  </a:lnTo>
                  <a:lnTo>
                    <a:pt x="40" y="16"/>
                  </a:lnTo>
                  <a:lnTo>
                    <a:pt x="0" y="48"/>
                  </a:lnTo>
                  <a:lnTo>
                    <a:pt x="0" y="72"/>
                  </a:lnTo>
                  <a:lnTo>
                    <a:pt x="32" y="104"/>
                  </a:lnTo>
                  <a:lnTo>
                    <a:pt x="152" y="140"/>
                  </a:lnTo>
                  <a:lnTo>
                    <a:pt x="280" y="208"/>
                  </a:lnTo>
                  <a:close/>
                </a:path>
              </a:pathLst>
            </a:custGeom>
            <a:solidFill>
              <a:srgbClr val="808000"/>
            </a:solidFill>
            <a:ln w="952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48" name="Freeform 79"/>
            <p:cNvSpPr>
              <a:spLocks/>
            </p:cNvSpPr>
            <p:nvPr/>
          </p:nvSpPr>
          <p:spPr bwMode="auto">
            <a:xfrm>
              <a:off x="2252663" y="3384550"/>
              <a:ext cx="617537" cy="400050"/>
            </a:xfrm>
            <a:custGeom>
              <a:avLst/>
              <a:gdLst>
                <a:gd name="T0" fmla="*/ 133567387 w 389"/>
                <a:gd name="T1" fmla="*/ 635079420 h 252"/>
                <a:gd name="T2" fmla="*/ 617436992 w 389"/>
                <a:gd name="T3" fmla="*/ 564515062 h 252"/>
                <a:gd name="T4" fmla="*/ 849291305 w 389"/>
                <a:gd name="T5" fmla="*/ 433466968 h 252"/>
                <a:gd name="T6" fmla="*/ 980339283 w 389"/>
                <a:gd name="T7" fmla="*/ 191531878 h 252"/>
                <a:gd name="T8" fmla="*/ 919855601 w 389"/>
                <a:gd name="T9" fmla="*/ 70564383 h 252"/>
                <a:gd name="T10" fmla="*/ 778726811 w 389"/>
                <a:gd name="T11" fmla="*/ 10080626 h 252"/>
                <a:gd name="T12" fmla="*/ 698081902 w 389"/>
                <a:gd name="T13" fmla="*/ 0 h 252"/>
                <a:gd name="T14" fmla="*/ 496469628 w 389"/>
                <a:gd name="T15" fmla="*/ 10080626 h 252"/>
                <a:gd name="T16" fmla="*/ 0 w 389"/>
                <a:gd name="T17" fmla="*/ 168851271 h 252"/>
                <a:gd name="T18" fmla="*/ 133567387 w 389"/>
                <a:gd name="T19" fmla="*/ 635079420 h 2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9"/>
                <a:gd name="T31" fmla="*/ 0 h 252"/>
                <a:gd name="T32" fmla="*/ 389 w 389"/>
                <a:gd name="T33" fmla="*/ 252 h 2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9" h="252">
                  <a:moveTo>
                    <a:pt x="53" y="252"/>
                  </a:moveTo>
                  <a:lnTo>
                    <a:pt x="245" y="224"/>
                  </a:lnTo>
                  <a:lnTo>
                    <a:pt x="337" y="172"/>
                  </a:lnTo>
                  <a:lnTo>
                    <a:pt x="389" y="76"/>
                  </a:lnTo>
                  <a:lnTo>
                    <a:pt x="365" y="28"/>
                  </a:lnTo>
                  <a:lnTo>
                    <a:pt x="309" y="4"/>
                  </a:lnTo>
                  <a:lnTo>
                    <a:pt x="277" y="0"/>
                  </a:lnTo>
                  <a:lnTo>
                    <a:pt x="197" y="4"/>
                  </a:lnTo>
                  <a:lnTo>
                    <a:pt x="0" y="67"/>
                  </a:lnTo>
                  <a:lnTo>
                    <a:pt x="53" y="252"/>
                  </a:lnTo>
                  <a:close/>
                </a:path>
              </a:pathLst>
            </a:custGeom>
            <a:solidFill>
              <a:srgbClr val="808000"/>
            </a:solidFill>
            <a:ln w="952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49" name="Line 81"/>
            <p:cNvSpPr>
              <a:spLocks noChangeShapeType="1"/>
            </p:cNvSpPr>
            <p:nvPr/>
          </p:nvSpPr>
          <p:spPr bwMode="auto">
            <a:xfrm>
              <a:off x="889000" y="6705600"/>
              <a:ext cx="977900" cy="6477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50" name="Line 82"/>
            <p:cNvSpPr>
              <a:spLocks noChangeShapeType="1"/>
            </p:cNvSpPr>
            <p:nvPr/>
          </p:nvSpPr>
          <p:spPr bwMode="auto">
            <a:xfrm>
              <a:off x="2286000" y="1765300"/>
              <a:ext cx="749300" cy="5715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51" name="Line 83"/>
            <p:cNvSpPr>
              <a:spLocks noChangeShapeType="1"/>
            </p:cNvSpPr>
            <p:nvPr/>
          </p:nvSpPr>
          <p:spPr bwMode="auto">
            <a:xfrm flipH="1">
              <a:off x="2851150" y="1533525"/>
              <a:ext cx="447675" cy="190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52" name="Freeform 85"/>
            <p:cNvSpPr>
              <a:spLocks/>
            </p:cNvSpPr>
            <p:nvPr/>
          </p:nvSpPr>
          <p:spPr bwMode="auto">
            <a:xfrm>
              <a:off x="1981200" y="1104900"/>
              <a:ext cx="736600" cy="4711700"/>
            </a:xfrm>
            <a:custGeom>
              <a:avLst/>
              <a:gdLst>
                <a:gd name="T0" fmla="*/ 0 w 464"/>
                <a:gd name="T1" fmla="*/ 0 h 2968"/>
                <a:gd name="T2" fmla="*/ 383063748 w 464"/>
                <a:gd name="T3" fmla="*/ 2147483647 h 2968"/>
                <a:gd name="T4" fmla="*/ 443547582 w 464"/>
                <a:gd name="T5" fmla="*/ 2147483647 h 2968"/>
                <a:gd name="T6" fmla="*/ 604837539 w 464"/>
                <a:gd name="T7" fmla="*/ 2147483647 h 2968"/>
                <a:gd name="T8" fmla="*/ 866933919 w 464"/>
                <a:gd name="T9" fmla="*/ 2147483647 h 2968"/>
                <a:gd name="T10" fmla="*/ 1008062632 w 464"/>
                <a:gd name="T11" fmla="*/ 2147483647 h 2968"/>
                <a:gd name="T12" fmla="*/ 1169352589 w 464"/>
                <a:gd name="T13" fmla="*/ 2147483647 h 29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4"/>
                <a:gd name="T22" fmla="*/ 0 h 2968"/>
                <a:gd name="T23" fmla="*/ 464 w 464"/>
                <a:gd name="T24" fmla="*/ 2968 h 29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4" h="2968">
                  <a:moveTo>
                    <a:pt x="0" y="0"/>
                  </a:moveTo>
                  <a:lnTo>
                    <a:pt x="152" y="1264"/>
                  </a:lnTo>
                  <a:lnTo>
                    <a:pt x="176" y="1520"/>
                  </a:lnTo>
                  <a:lnTo>
                    <a:pt x="240" y="1752"/>
                  </a:lnTo>
                  <a:lnTo>
                    <a:pt x="344" y="2200"/>
                  </a:lnTo>
                  <a:lnTo>
                    <a:pt x="400" y="2432"/>
                  </a:lnTo>
                  <a:lnTo>
                    <a:pt x="464" y="296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53" name="Freeform 86"/>
            <p:cNvSpPr>
              <a:spLocks/>
            </p:cNvSpPr>
            <p:nvPr/>
          </p:nvSpPr>
          <p:spPr bwMode="auto">
            <a:xfrm>
              <a:off x="431800" y="2717800"/>
              <a:ext cx="1244600" cy="2425700"/>
            </a:xfrm>
            <a:custGeom>
              <a:avLst/>
              <a:gdLst>
                <a:gd name="T0" fmla="*/ 0 w 784"/>
                <a:gd name="T1" fmla="*/ 0 h 1528"/>
                <a:gd name="T2" fmla="*/ 262096268 w 784"/>
                <a:gd name="T3" fmla="*/ 383063727 h 1528"/>
                <a:gd name="T4" fmla="*/ 463708804 w 784"/>
                <a:gd name="T5" fmla="*/ 645159992 h 1528"/>
                <a:gd name="T6" fmla="*/ 826611191 w 784"/>
                <a:gd name="T7" fmla="*/ 1249997497 h 1528"/>
                <a:gd name="T8" fmla="*/ 1249997508 w 784"/>
                <a:gd name="T9" fmla="*/ 2036286393 h 1528"/>
                <a:gd name="T10" fmla="*/ 1431448701 w 784"/>
                <a:gd name="T11" fmla="*/ 2147483647 h 1528"/>
                <a:gd name="T12" fmla="*/ 1754028998 w 784"/>
                <a:gd name="T13" fmla="*/ 2147483647 h 1528"/>
                <a:gd name="T14" fmla="*/ 1895157704 w 784"/>
                <a:gd name="T15" fmla="*/ 2147483647 h 1528"/>
                <a:gd name="T16" fmla="*/ 1975802678 w 784"/>
                <a:gd name="T17" fmla="*/ 2147483647 h 15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84"/>
                <a:gd name="T28" fmla="*/ 0 h 1528"/>
                <a:gd name="T29" fmla="*/ 784 w 784"/>
                <a:gd name="T30" fmla="*/ 1528 h 15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84" h="1528">
                  <a:moveTo>
                    <a:pt x="0" y="0"/>
                  </a:moveTo>
                  <a:lnTo>
                    <a:pt x="104" y="152"/>
                  </a:lnTo>
                  <a:lnTo>
                    <a:pt x="184" y="256"/>
                  </a:lnTo>
                  <a:lnTo>
                    <a:pt x="328" y="496"/>
                  </a:lnTo>
                  <a:lnTo>
                    <a:pt x="496" y="808"/>
                  </a:lnTo>
                  <a:lnTo>
                    <a:pt x="568" y="912"/>
                  </a:lnTo>
                  <a:lnTo>
                    <a:pt x="696" y="1264"/>
                  </a:lnTo>
                  <a:lnTo>
                    <a:pt x="752" y="1368"/>
                  </a:lnTo>
                  <a:lnTo>
                    <a:pt x="784" y="152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54" name="Freeform 87"/>
            <p:cNvSpPr>
              <a:spLocks/>
            </p:cNvSpPr>
            <p:nvPr/>
          </p:nvSpPr>
          <p:spPr bwMode="auto">
            <a:xfrm>
              <a:off x="368300" y="3517900"/>
              <a:ext cx="1498600" cy="3149600"/>
            </a:xfrm>
            <a:custGeom>
              <a:avLst/>
              <a:gdLst>
                <a:gd name="T0" fmla="*/ 0 w 944"/>
                <a:gd name="T1" fmla="*/ 0 h 1984"/>
                <a:gd name="T2" fmla="*/ 524192563 w 944"/>
                <a:gd name="T3" fmla="*/ 685482530 h 1984"/>
                <a:gd name="T4" fmla="*/ 907256412 w 944"/>
                <a:gd name="T5" fmla="*/ 1350803814 h 1984"/>
                <a:gd name="T6" fmla="*/ 1471771266 w 944"/>
                <a:gd name="T7" fmla="*/ 2147483647 h 1984"/>
                <a:gd name="T8" fmla="*/ 1834674069 w 944"/>
                <a:gd name="T9" fmla="*/ 2147483647 h 1984"/>
                <a:gd name="T10" fmla="*/ 2137092741 w 944"/>
                <a:gd name="T11" fmla="*/ 2147483647 h 1984"/>
                <a:gd name="T12" fmla="*/ 2147483647 w 944"/>
                <a:gd name="T13" fmla="*/ 2147483647 h 19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4"/>
                <a:gd name="T22" fmla="*/ 0 h 1984"/>
                <a:gd name="T23" fmla="*/ 944 w 944"/>
                <a:gd name="T24" fmla="*/ 1984 h 19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4" h="1984">
                  <a:moveTo>
                    <a:pt x="0" y="0"/>
                  </a:moveTo>
                  <a:lnTo>
                    <a:pt x="208" y="272"/>
                  </a:lnTo>
                  <a:lnTo>
                    <a:pt x="360" y="536"/>
                  </a:lnTo>
                  <a:lnTo>
                    <a:pt x="584" y="976"/>
                  </a:lnTo>
                  <a:lnTo>
                    <a:pt x="728" y="1392"/>
                  </a:lnTo>
                  <a:lnTo>
                    <a:pt x="848" y="1688"/>
                  </a:lnTo>
                  <a:lnTo>
                    <a:pt x="944" y="198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55" name="Freeform 88"/>
            <p:cNvSpPr>
              <a:spLocks/>
            </p:cNvSpPr>
            <p:nvPr/>
          </p:nvSpPr>
          <p:spPr bwMode="auto">
            <a:xfrm>
              <a:off x="1168400" y="6286500"/>
              <a:ext cx="736600" cy="939800"/>
            </a:xfrm>
            <a:custGeom>
              <a:avLst/>
              <a:gdLst>
                <a:gd name="T0" fmla="*/ 1169352589 w 464"/>
                <a:gd name="T1" fmla="*/ 1491932282 h 592"/>
                <a:gd name="T2" fmla="*/ 806449986 w 464"/>
                <a:gd name="T3" fmla="*/ 987901239 h 592"/>
                <a:gd name="T4" fmla="*/ 161290007 w 464"/>
                <a:gd name="T5" fmla="*/ 221773758 h 592"/>
                <a:gd name="T6" fmla="*/ 0 w 464"/>
                <a:gd name="T7" fmla="*/ 0 h 5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4"/>
                <a:gd name="T13" fmla="*/ 0 h 592"/>
                <a:gd name="T14" fmla="*/ 464 w 464"/>
                <a:gd name="T15" fmla="*/ 592 h 5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4" h="592">
                  <a:moveTo>
                    <a:pt x="464" y="592"/>
                  </a:moveTo>
                  <a:lnTo>
                    <a:pt x="320" y="392"/>
                  </a:lnTo>
                  <a:lnTo>
                    <a:pt x="64" y="88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56" name="Freeform 89"/>
            <p:cNvSpPr>
              <a:spLocks/>
            </p:cNvSpPr>
            <p:nvPr/>
          </p:nvSpPr>
          <p:spPr bwMode="auto">
            <a:xfrm>
              <a:off x="1968500" y="4216400"/>
              <a:ext cx="406400" cy="3860800"/>
            </a:xfrm>
            <a:custGeom>
              <a:avLst/>
              <a:gdLst>
                <a:gd name="T0" fmla="*/ 0 w 256"/>
                <a:gd name="T1" fmla="*/ 0 h 2432"/>
                <a:gd name="T2" fmla="*/ 463708727 w 256"/>
                <a:gd name="T3" fmla="*/ 2147483647 h 2432"/>
                <a:gd name="T4" fmla="*/ 645159891 w 256"/>
                <a:gd name="T5" fmla="*/ 2147483647 h 2432"/>
                <a:gd name="T6" fmla="*/ 0 60000 65536"/>
                <a:gd name="T7" fmla="*/ 0 60000 65536"/>
                <a:gd name="T8" fmla="*/ 0 60000 65536"/>
                <a:gd name="T9" fmla="*/ 0 w 256"/>
                <a:gd name="T10" fmla="*/ 0 h 2432"/>
                <a:gd name="T11" fmla="*/ 256 w 256"/>
                <a:gd name="T12" fmla="*/ 2432 h 24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6" h="2432">
                  <a:moveTo>
                    <a:pt x="0" y="0"/>
                  </a:moveTo>
                  <a:lnTo>
                    <a:pt x="184" y="1696"/>
                  </a:lnTo>
                  <a:lnTo>
                    <a:pt x="256" y="243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57" name="Freeform 90"/>
            <p:cNvSpPr>
              <a:spLocks/>
            </p:cNvSpPr>
            <p:nvPr/>
          </p:nvSpPr>
          <p:spPr bwMode="auto">
            <a:xfrm>
              <a:off x="2451100" y="2794000"/>
              <a:ext cx="266700" cy="368300"/>
            </a:xfrm>
            <a:custGeom>
              <a:avLst/>
              <a:gdLst>
                <a:gd name="T0" fmla="*/ 0 w 168"/>
                <a:gd name="T1" fmla="*/ 0 h 232"/>
                <a:gd name="T2" fmla="*/ 201612476 w 168"/>
                <a:gd name="T3" fmla="*/ 161290007 h 232"/>
                <a:gd name="T4" fmla="*/ 423386295 w 168"/>
                <a:gd name="T5" fmla="*/ 221773791 h 232"/>
                <a:gd name="T6" fmla="*/ 302418739 w 168"/>
                <a:gd name="T7" fmla="*/ 383063748 h 232"/>
                <a:gd name="T8" fmla="*/ 362902467 w 168"/>
                <a:gd name="T9" fmla="*/ 584676295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232"/>
                <a:gd name="T17" fmla="*/ 168 w 168"/>
                <a:gd name="T18" fmla="*/ 232 h 2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232">
                  <a:moveTo>
                    <a:pt x="0" y="0"/>
                  </a:moveTo>
                  <a:lnTo>
                    <a:pt x="80" y="64"/>
                  </a:lnTo>
                  <a:lnTo>
                    <a:pt x="168" y="88"/>
                  </a:lnTo>
                  <a:lnTo>
                    <a:pt x="120" y="152"/>
                  </a:lnTo>
                  <a:lnTo>
                    <a:pt x="144" y="232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58" name="Freeform 91"/>
            <p:cNvSpPr>
              <a:spLocks/>
            </p:cNvSpPr>
            <p:nvPr/>
          </p:nvSpPr>
          <p:spPr bwMode="auto">
            <a:xfrm>
              <a:off x="3022600" y="2120900"/>
              <a:ext cx="508000" cy="3035300"/>
            </a:xfrm>
            <a:custGeom>
              <a:avLst/>
              <a:gdLst>
                <a:gd name="T0" fmla="*/ 0 w 320"/>
                <a:gd name="T1" fmla="*/ 0 h 1912"/>
                <a:gd name="T2" fmla="*/ 342741218 w 320"/>
                <a:gd name="T3" fmla="*/ 1834674075 h 1912"/>
                <a:gd name="T4" fmla="*/ 504031256 w 320"/>
                <a:gd name="T5" fmla="*/ 2147483647 h 1912"/>
                <a:gd name="T6" fmla="*/ 705643679 w 320"/>
                <a:gd name="T7" fmla="*/ 2147483647 h 1912"/>
                <a:gd name="T8" fmla="*/ 806449891 w 320"/>
                <a:gd name="T9" fmla="*/ 2147483647 h 1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0"/>
                <a:gd name="T16" fmla="*/ 0 h 1912"/>
                <a:gd name="T17" fmla="*/ 320 w 320"/>
                <a:gd name="T18" fmla="*/ 1912 h 19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0" h="1912">
                  <a:moveTo>
                    <a:pt x="0" y="0"/>
                  </a:moveTo>
                  <a:lnTo>
                    <a:pt x="136" y="728"/>
                  </a:lnTo>
                  <a:lnTo>
                    <a:pt x="200" y="1136"/>
                  </a:lnTo>
                  <a:lnTo>
                    <a:pt x="280" y="1696"/>
                  </a:lnTo>
                  <a:lnTo>
                    <a:pt x="320" y="191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59" name="Freeform 92"/>
            <p:cNvSpPr>
              <a:spLocks/>
            </p:cNvSpPr>
            <p:nvPr/>
          </p:nvSpPr>
          <p:spPr bwMode="auto">
            <a:xfrm>
              <a:off x="901700" y="2870200"/>
              <a:ext cx="3187700" cy="5689600"/>
            </a:xfrm>
            <a:custGeom>
              <a:avLst/>
              <a:gdLst>
                <a:gd name="T0" fmla="*/ 2147483647 w 2008"/>
                <a:gd name="T1" fmla="*/ 2147483647 h 3584"/>
                <a:gd name="T2" fmla="*/ 2147483647 w 2008"/>
                <a:gd name="T3" fmla="*/ 2147483647 h 3584"/>
                <a:gd name="T4" fmla="*/ 2147483647 w 2008"/>
                <a:gd name="T5" fmla="*/ 2147483647 h 3584"/>
                <a:gd name="T6" fmla="*/ 2147483647 w 2008"/>
                <a:gd name="T7" fmla="*/ 2147483647 h 3584"/>
                <a:gd name="T8" fmla="*/ 2147483647 w 2008"/>
                <a:gd name="T9" fmla="*/ 2147483647 h 3584"/>
                <a:gd name="T10" fmla="*/ 2147483647 w 2008"/>
                <a:gd name="T11" fmla="*/ 2147483647 h 3584"/>
                <a:gd name="T12" fmla="*/ 2147483647 w 2008"/>
                <a:gd name="T13" fmla="*/ 2147483647 h 3584"/>
                <a:gd name="T14" fmla="*/ 2137092774 w 2008"/>
                <a:gd name="T15" fmla="*/ 2147483647 h 3584"/>
                <a:gd name="T16" fmla="*/ 1854835343 w 2008"/>
                <a:gd name="T17" fmla="*/ 2147483647 h 3584"/>
                <a:gd name="T18" fmla="*/ 1189513858 w 2008"/>
                <a:gd name="T19" fmla="*/ 2147483647 h 3584"/>
                <a:gd name="T20" fmla="*/ 1249997593 w 2008"/>
                <a:gd name="T21" fmla="*/ 2147483647 h 3584"/>
                <a:gd name="T22" fmla="*/ 1532255024 w 2008"/>
                <a:gd name="T23" fmla="*/ 2147483647 h 3584"/>
                <a:gd name="T24" fmla="*/ 2147483647 w 2008"/>
                <a:gd name="T25" fmla="*/ 2147483647 h 3584"/>
                <a:gd name="T26" fmla="*/ 2147483647 w 2008"/>
                <a:gd name="T27" fmla="*/ 2147483647 h 3584"/>
                <a:gd name="T28" fmla="*/ 2147483647 w 2008"/>
                <a:gd name="T29" fmla="*/ 2147483647 h 3584"/>
                <a:gd name="T30" fmla="*/ 2147483647 w 2008"/>
                <a:gd name="T31" fmla="*/ 2147483647 h 3584"/>
                <a:gd name="T32" fmla="*/ 2147483647 w 2008"/>
                <a:gd name="T33" fmla="*/ 2147483647 h 3584"/>
                <a:gd name="T34" fmla="*/ 2147483647 w 2008"/>
                <a:gd name="T35" fmla="*/ 2147483647 h 3584"/>
                <a:gd name="T36" fmla="*/ 2147483647 w 2008"/>
                <a:gd name="T37" fmla="*/ 2147483647 h 3584"/>
                <a:gd name="T38" fmla="*/ 2147483647 w 2008"/>
                <a:gd name="T39" fmla="*/ 2147483647 h 3584"/>
                <a:gd name="T40" fmla="*/ 2147483647 w 2008"/>
                <a:gd name="T41" fmla="*/ 2147483647 h 3584"/>
                <a:gd name="T42" fmla="*/ 2147483647 w 2008"/>
                <a:gd name="T43" fmla="*/ 2147483647 h 3584"/>
                <a:gd name="T44" fmla="*/ 2147483647 w 2008"/>
                <a:gd name="T45" fmla="*/ 2147483647 h 3584"/>
                <a:gd name="T46" fmla="*/ 2147483647 w 2008"/>
                <a:gd name="T47" fmla="*/ 2147483647 h 3584"/>
                <a:gd name="T48" fmla="*/ 2147483647 w 2008"/>
                <a:gd name="T49" fmla="*/ 2147483647 h 3584"/>
                <a:gd name="T50" fmla="*/ 2147483647 w 2008"/>
                <a:gd name="T51" fmla="*/ 2147483647 h 3584"/>
                <a:gd name="T52" fmla="*/ 2147483647 w 2008"/>
                <a:gd name="T53" fmla="*/ 2147483647 h 3584"/>
                <a:gd name="T54" fmla="*/ 2147483647 w 2008"/>
                <a:gd name="T55" fmla="*/ 1552416224 h 3584"/>
                <a:gd name="T56" fmla="*/ 2147483647 w 2008"/>
                <a:gd name="T57" fmla="*/ 1471771246 h 3584"/>
                <a:gd name="T58" fmla="*/ 2147483647 w 2008"/>
                <a:gd name="T59" fmla="*/ 947578889 h 3584"/>
                <a:gd name="T60" fmla="*/ 2147483647 w 2008"/>
                <a:gd name="T61" fmla="*/ 806449979 h 3584"/>
                <a:gd name="T62" fmla="*/ 2147483647 w 2008"/>
                <a:gd name="T63" fmla="*/ 181451250 h 3584"/>
                <a:gd name="T64" fmla="*/ 2147483647 w 2008"/>
                <a:gd name="T65" fmla="*/ 60483758 h 3584"/>
                <a:gd name="T66" fmla="*/ 2147483647 w 2008"/>
                <a:gd name="T67" fmla="*/ 120967517 h 3584"/>
                <a:gd name="T68" fmla="*/ 2147483647 w 2008"/>
                <a:gd name="T69" fmla="*/ 40322501 h 3584"/>
                <a:gd name="T70" fmla="*/ 2147483647 w 2008"/>
                <a:gd name="T71" fmla="*/ 443547578 h 3584"/>
                <a:gd name="T72" fmla="*/ 2147483647 w 2008"/>
                <a:gd name="T73" fmla="*/ 1209675067 h 3584"/>
                <a:gd name="T74" fmla="*/ 2147483647 w 2008"/>
                <a:gd name="T75" fmla="*/ 1330642534 h 3584"/>
                <a:gd name="T76" fmla="*/ 1713706627 w 2008"/>
                <a:gd name="T77" fmla="*/ 1270158801 h 3584"/>
                <a:gd name="T78" fmla="*/ 1633061250 w 2008"/>
                <a:gd name="T79" fmla="*/ 1693545332 h 3584"/>
                <a:gd name="T80" fmla="*/ 1350803818 w 2008"/>
                <a:gd name="T81" fmla="*/ 1834674044 h 3584"/>
                <a:gd name="T82" fmla="*/ 1532255024 w 2008"/>
                <a:gd name="T83" fmla="*/ 2147483647 h 3584"/>
                <a:gd name="T84" fmla="*/ 1572577514 w 2008"/>
                <a:gd name="T85" fmla="*/ 2147483647 h 3584"/>
                <a:gd name="T86" fmla="*/ 1391126309 w 2008"/>
                <a:gd name="T87" fmla="*/ 2147483647 h 3584"/>
                <a:gd name="T88" fmla="*/ 1290320083 w 2008"/>
                <a:gd name="T89" fmla="*/ 2147483647 h 3584"/>
                <a:gd name="T90" fmla="*/ 1370965064 w 2008"/>
                <a:gd name="T91" fmla="*/ 2147483647 h 3584"/>
                <a:gd name="T92" fmla="*/ 1229836348 w 2008"/>
                <a:gd name="T93" fmla="*/ 2147483647 h 3584"/>
                <a:gd name="T94" fmla="*/ 1693545382 w 2008"/>
                <a:gd name="T95" fmla="*/ 2147483647 h 3584"/>
                <a:gd name="T96" fmla="*/ 1673384137 w 2008"/>
                <a:gd name="T97" fmla="*/ 2147483647 h 3584"/>
                <a:gd name="T98" fmla="*/ 1391126309 w 2008"/>
                <a:gd name="T99" fmla="*/ 2147483647 h 3584"/>
                <a:gd name="T100" fmla="*/ 1088707632 w 2008"/>
                <a:gd name="T101" fmla="*/ 2147483647 h 3584"/>
                <a:gd name="T102" fmla="*/ 846772691 w 2008"/>
                <a:gd name="T103" fmla="*/ 2147483647 h 3584"/>
                <a:gd name="T104" fmla="*/ 100806250 w 2008"/>
                <a:gd name="T105" fmla="*/ 2147483647 h 3584"/>
                <a:gd name="T106" fmla="*/ 0 w 2008"/>
                <a:gd name="T107" fmla="*/ 2147483647 h 3584"/>
                <a:gd name="T108" fmla="*/ 40322503 w 2008"/>
                <a:gd name="T109" fmla="*/ 2147483647 h 3584"/>
                <a:gd name="T110" fmla="*/ 181451255 w 2008"/>
                <a:gd name="T111" fmla="*/ 2147483647 h 3584"/>
                <a:gd name="T112" fmla="*/ 504031326 w 2008"/>
                <a:gd name="T113" fmla="*/ 2147483647 h 3584"/>
                <a:gd name="T114" fmla="*/ 907256426 w 2008"/>
                <a:gd name="T115" fmla="*/ 2147483647 h 35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08"/>
                <a:gd name="T175" fmla="*/ 0 h 3584"/>
                <a:gd name="T176" fmla="*/ 2008 w 2008"/>
                <a:gd name="T177" fmla="*/ 3584 h 35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08" h="3584">
                  <a:moveTo>
                    <a:pt x="1464" y="2888"/>
                  </a:moveTo>
                  <a:lnTo>
                    <a:pt x="1512" y="2944"/>
                  </a:lnTo>
                  <a:lnTo>
                    <a:pt x="1480" y="3024"/>
                  </a:lnTo>
                  <a:lnTo>
                    <a:pt x="1488" y="3120"/>
                  </a:lnTo>
                  <a:lnTo>
                    <a:pt x="1400" y="3120"/>
                  </a:lnTo>
                  <a:lnTo>
                    <a:pt x="1232" y="3240"/>
                  </a:lnTo>
                  <a:lnTo>
                    <a:pt x="1128" y="3216"/>
                  </a:lnTo>
                  <a:lnTo>
                    <a:pt x="1032" y="3256"/>
                  </a:lnTo>
                  <a:lnTo>
                    <a:pt x="992" y="3352"/>
                  </a:lnTo>
                  <a:lnTo>
                    <a:pt x="1000" y="3416"/>
                  </a:lnTo>
                  <a:lnTo>
                    <a:pt x="1048" y="3472"/>
                  </a:lnTo>
                  <a:lnTo>
                    <a:pt x="1200" y="3512"/>
                  </a:lnTo>
                  <a:lnTo>
                    <a:pt x="1200" y="3568"/>
                  </a:lnTo>
                  <a:lnTo>
                    <a:pt x="960" y="3544"/>
                  </a:lnTo>
                  <a:lnTo>
                    <a:pt x="880" y="3544"/>
                  </a:lnTo>
                  <a:lnTo>
                    <a:pt x="848" y="3584"/>
                  </a:lnTo>
                  <a:lnTo>
                    <a:pt x="744" y="3584"/>
                  </a:lnTo>
                  <a:lnTo>
                    <a:pt x="736" y="3536"/>
                  </a:lnTo>
                  <a:lnTo>
                    <a:pt x="592" y="3544"/>
                  </a:lnTo>
                  <a:lnTo>
                    <a:pt x="472" y="3368"/>
                  </a:lnTo>
                  <a:lnTo>
                    <a:pt x="504" y="3328"/>
                  </a:lnTo>
                  <a:lnTo>
                    <a:pt x="496" y="3280"/>
                  </a:lnTo>
                  <a:lnTo>
                    <a:pt x="576" y="3112"/>
                  </a:lnTo>
                  <a:lnTo>
                    <a:pt x="608" y="3040"/>
                  </a:lnTo>
                  <a:lnTo>
                    <a:pt x="776" y="2928"/>
                  </a:lnTo>
                  <a:lnTo>
                    <a:pt x="920" y="3040"/>
                  </a:lnTo>
                  <a:lnTo>
                    <a:pt x="1032" y="3056"/>
                  </a:lnTo>
                  <a:lnTo>
                    <a:pt x="1056" y="2984"/>
                  </a:lnTo>
                  <a:lnTo>
                    <a:pt x="1168" y="2928"/>
                  </a:lnTo>
                  <a:lnTo>
                    <a:pt x="1176" y="2824"/>
                  </a:lnTo>
                  <a:lnTo>
                    <a:pt x="1208" y="2752"/>
                  </a:lnTo>
                  <a:lnTo>
                    <a:pt x="1192" y="2680"/>
                  </a:lnTo>
                  <a:lnTo>
                    <a:pt x="1168" y="2592"/>
                  </a:lnTo>
                  <a:lnTo>
                    <a:pt x="1104" y="2480"/>
                  </a:lnTo>
                  <a:lnTo>
                    <a:pt x="1136" y="2400"/>
                  </a:lnTo>
                  <a:lnTo>
                    <a:pt x="1184" y="2328"/>
                  </a:lnTo>
                  <a:lnTo>
                    <a:pt x="1192" y="2280"/>
                  </a:lnTo>
                  <a:lnTo>
                    <a:pt x="1192" y="2152"/>
                  </a:lnTo>
                  <a:lnTo>
                    <a:pt x="1256" y="2056"/>
                  </a:lnTo>
                  <a:lnTo>
                    <a:pt x="1264" y="1912"/>
                  </a:lnTo>
                  <a:lnTo>
                    <a:pt x="1288" y="1816"/>
                  </a:lnTo>
                  <a:lnTo>
                    <a:pt x="1328" y="1768"/>
                  </a:lnTo>
                  <a:lnTo>
                    <a:pt x="1392" y="1712"/>
                  </a:lnTo>
                  <a:lnTo>
                    <a:pt x="1456" y="1664"/>
                  </a:lnTo>
                  <a:lnTo>
                    <a:pt x="1528" y="1624"/>
                  </a:lnTo>
                  <a:lnTo>
                    <a:pt x="1576" y="1496"/>
                  </a:lnTo>
                  <a:lnTo>
                    <a:pt x="1488" y="1392"/>
                  </a:lnTo>
                  <a:lnTo>
                    <a:pt x="1480" y="1304"/>
                  </a:lnTo>
                  <a:lnTo>
                    <a:pt x="1520" y="1280"/>
                  </a:lnTo>
                  <a:lnTo>
                    <a:pt x="1520" y="1176"/>
                  </a:lnTo>
                  <a:lnTo>
                    <a:pt x="1552" y="1128"/>
                  </a:lnTo>
                  <a:lnTo>
                    <a:pt x="1600" y="1064"/>
                  </a:lnTo>
                  <a:lnTo>
                    <a:pt x="1656" y="984"/>
                  </a:lnTo>
                  <a:lnTo>
                    <a:pt x="1608" y="872"/>
                  </a:lnTo>
                  <a:lnTo>
                    <a:pt x="1664" y="624"/>
                  </a:lnTo>
                  <a:lnTo>
                    <a:pt x="1720" y="616"/>
                  </a:lnTo>
                  <a:lnTo>
                    <a:pt x="1792" y="536"/>
                  </a:lnTo>
                  <a:lnTo>
                    <a:pt x="1912" y="584"/>
                  </a:lnTo>
                  <a:lnTo>
                    <a:pt x="1920" y="488"/>
                  </a:lnTo>
                  <a:lnTo>
                    <a:pt x="1888" y="376"/>
                  </a:lnTo>
                  <a:lnTo>
                    <a:pt x="1904" y="320"/>
                  </a:lnTo>
                  <a:lnTo>
                    <a:pt x="1960" y="320"/>
                  </a:lnTo>
                  <a:lnTo>
                    <a:pt x="2008" y="200"/>
                  </a:lnTo>
                  <a:lnTo>
                    <a:pt x="1888" y="72"/>
                  </a:lnTo>
                  <a:lnTo>
                    <a:pt x="1816" y="32"/>
                  </a:lnTo>
                  <a:lnTo>
                    <a:pt x="1760" y="24"/>
                  </a:lnTo>
                  <a:lnTo>
                    <a:pt x="1720" y="0"/>
                  </a:lnTo>
                  <a:lnTo>
                    <a:pt x="1656" y="48"/>
                  </a:lnTo>
                  <a:lnTo>
                    <a:pt x="1568" y="40"/>
                  </a:lnTo>
                  <a:lnTo>
                    <a:pt x="1528" y="16"/>
                  </a:lnTo>
                  <a:lnTo>
                    <a:pt x="1424" y="56"/>
                  </a:lnTo>
                  <a:lnTo>
                    <a:pt x="1120" y="176"/>
                  </a:lnTo>
                  <a:lnTo>
                    <a:pt x="1144" y="328"/>
                  </a:lnTo>
                  <a:lnTo>
                    <a:pt x="1040" y="480"/>
                  </a:lnTo>
                  <a:lnTo>
                    <a:pt x="984" y="480"/>
                  </a:lnTo>
                  <a:lnTo>
                    <a:pt x="920" y="528"/>
                  </a:lnTo>
                  <a:lnTo>
                    <a:pt x="760" y="496"/>
                  </a:lnTo>
                  <a:lnTo>
                    <a:pt x="680" y="504"/>
                  </a:lnTo>
                  <a:lnTo>
                    <a:pt x="688" y="592"/>
                  </a:lnTo>
                  <a:lnTo>
                    <a:pt x="648" y="672"/>
                  </a:lnTo>
                  <a:lnTo>
                    <a:pt x="544" y="672"/>
                  </a:lnTo>
                  <a:lnTo>
                    <a:pt x="536" y="728"/>
                  </a:lnTo>
                  <a:lnTo>
                    <a:pt x="608" y="792"/>
                  </a:lnTo>
                  <a:lnTo>
                    <a:pt x="608" y="888"/>
                  </a:lnTo>
                  <a:lnTo>
                    <a:pt x="656" y="920"/>
                  </a:lnTo>
                  <a:lnTo>
                    <a:pt x="624" y="976"/>
                  </a:lnTo>
                  <a:lnTo>
                    <a:pt x="656" y="1104"/>
                  </a:lnTo>
                  <a:lnTo>
                    <a:pt x="552" y="1128"/>
                  </a:lnTo>
                  <a:lnTo>
                    <a:pt x="472" y="1304"/>
                  </a:lnTo>
                  <a:lnTo>
                    <a:pt x="512" y="1392"/>
                  </a:lnTo>
                  <a:lnTo>
                    <a:pt x="496" y="1520"/>
                  </a:lnTo>
                  <a:lnTo>
                    <a:pt x="544" y="1584"/>
                  </a:lnTo>
                  <a:lnTo>
                    <a:pt x="552" y="1656"/>
                  </a:lnTo>
                  <a:lnTo>
                    <a:pt x="488" y="1640"/>
                  </a:lnTo>
                  <a:lnTo>
                    <a:pt x="448" y="1712"/>
                  </a:lnTo>
                  <a:lnTo>
                    <a:pt x="672" y="1848"/>
                  </a:lnTo>
                  <a:lnTo>
                    <a:pt x="784" y="1952"/>
                  </a:lnTo>
                  <a:lnTo>
                    <a:pt x="664" y="2128"/>
                  </a:lnTo>
                  <a:lnTo>
                    <a:pt x="624" y="2200"/>
                  </a:lnTo>
                  <a:lnTo>
                    <a:pt x="552" y="2248"/>
                  </a:lnTo>
                  <a:lnTo>
                    <a:pt x="512" y="2336"/>
                  </a:lnTo>
                  <a:lnTo>
                    <a:pt x="432" y="2384"/>
                  </a:lnTo>
                  <a:lnTo>
                    <a:pt x="336" y="2480"/>
                  </a:lnTo>
                  <a:lnTo>
                    <a:pt x="336" y="2680"/>
                  </a:lnTo>
                  <a:lnTo>
                    <a:pt x="272" y="2672"/>
                  </a:lnTo>
                  <a:lnTo>
                    <a:pt x="40" y="2776"/>
                  </a:lnTo>
                  <a:lnTo>
                    <a:pt x="0" y="2800"/>
                  </a:lnTo>
                  <a:lnTo>
                    <a:pt x="0" y="2864"/>
                  </a:lnTo>
                  <a:lnTo>
                    <a:pt x="8" y="2952"/>
                  </a:lnTo>
                  <a:lnTo>
                    <a:pt x="16" y="3064"/>
                  </a:lnTo>
                  <a:lnTo>
                    <a:pt x="32" y="3152"/>
                  </a:lnTo>
                  <a:lnTo>
                    <a:pt x="72" y="3256"/>
                  </a:lnTo>
                  <a:lnTo>
                    <a:pt x="144" y="3280"/>
                  </a:lnTo>
                  <a:lnTo>
                    <a:pt x="200" y="3280"/>
                  </a:lnTo>
                  <a:lnTo>
                    <a:pt x="280" y="3328"/>
                  </a:lnTo>
                  <a:lnTo>
                    <a:pt x="360" y="3368"/>
                  </a:lnTo>
                  <a:lnTo>
                    <a:pt x="440" y="3392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60" name="Freeform 93"/>
            <p:cNvSpPr>
              <a:spLocks/>
            </p:cNvSpPr>
            <p:nvPr/>
          </p:nvSpPr>
          <p:spPr bwMode="auto">
            <a:xfrm>
              <a:off x="2628900" y="1422400"/>
              <a:ext cx="3619500" cy="6057900"/>
            </a:xfrm>
            <a:custGeom>
              <a:avLst/>
              <a:gdLst>
                <a:gd name="T0" fmla="*/ 705643646 w 2280"/>
                <a:gd name="T1" fmla="*/ 1975802788 h 3816"/>
                <a:gd name="T2" fmla="*/ 725804888 w 2280"/>
                <a:gd name="T3" fmla="*/ 1693545360 h 3816"/>
                <a:gd name="T4" fmla="*/ 1129029913 w 2280"/>
                <a:gd name="T5" fmla="*/ 1471771270 h 3816"/>
                <a:gd name="T6" fmla="*/ 1108868672 w 2280"/>
                <a:gd name="T7" fmla="*/ 866933925 h 3816"/>
                <a:gd name="T8" fmla="*/ 1290319844 w 2280"/>
                <a:gd name="T9" fmla="*/ 544353809 h 3816"/>
                <a:gd name="T10" fmla="*/ 1854834999 w 2280"/>
                <a:gd name="T11" fmla="*/ 201612498 h 3816"/>
                <a:gd name="T12" fmla="*/ 2147483647 w 2280"/>
                <a:gd name="T13" fmla="*/ 383063751 h 3816"/>
                <a:gd name="T14" fmla="*/ 2147483647 w 2280"/>
                <a:gd name="T15" fmla="*/ 201612498 h 3816"/>
                <a:gd name="T16" fmla="*/ 2147483647 w 2280"/>
                <a:gd name="T17" fmla="*/ 0 h 3816"/>
                <a:gd name="T18" fmla="*/ 2147483647 w 2280"/>
                <a:gd name="T19" fmla="*/ 463708830 h 3816"/>
                <a:gd name="T20" fmla="*/ 2147483647 w 2280"/>
                <a:gd name="T21" fmla="*/ 544353809 h 3816"/>
                <a:gd name="T22" fmla="*/ 2147483647 w 2280"/>
                <a:gd name="T23" fmla="*/ 887095170 h 3816"/>
                <a:gd name="T24" fmla="*/ 2147483647 w 2280"/>
                <a:gd name="T25" fmla="*/ 1189513842 h 3816"/>
                <a:gd name="T26" fmla="*/ 2147483647 w 2280"/>
                <a:gd name="T27" fmla="*/ 1290320067 h 3816"/>
                <a:gd name="T28" fmla="*/ 2147483647 w 2280"/>
                <a:gd name="T29" fmla="*/ 1774190340 h 3816"/>
                <a:gd name="T30" fmla="*/ 2147483647 w 2280"/>
                <a:gd name="T31" fmla="*/ 2076609012 h 3816"/>
                <a:gd name="T32" fmla="*/ 2147483647 w 2280"/>
                <a:gd name="T33" fmla="*/ 2147483647 h 3816"/>
                <a:gd name="T34" fmla="*/ 2147483647 w 2280"/>
                <a:gd name="T35" fmla="*/ 2147483647 h 3816"/>
                <a:gd name="T36" fmla="*/ 2147483647 w 2280"/>
                <a:gd name="T37" fmla="*/ 2147483647 h 3816"/>
                <a:gd name="T38" fmla="*/ 2147483647 w 2280"/>
                <a:gd name="T39" fmla="*/ 2147483647 h 3816"/>
                <a:gd name="T40" fmla="*/ 2147483647 w 2280"/>
                <a:gd name="T41" fmla="*/ 2147483647 h 3816"/>
                <a:gd name="T42" fmla="*/ 2147483647 w 2280"/>
                <a:gd name="T43" fmla="*/ 2147483647 h 3816"/>
                <a:gd name="T44" fmla="*/ 2147483647 w 2280"/>
                <a:gd name="T45" fmla="*/ 2147483647 h 3816"/>
                <a:gd name="T46" fmla="*/ 2147483647 w 2280"/>
                <a:gd name="T47" fmla="*/ 2147483647 h 3816"/>
                <a:gd name="T48" fmla="*/ 2147483647 w 2280"/>
                <a:gd name="T49" fmla="*/ 2147483647 h 3816"/>
                <a:gd name="T50" fmla="*/ 2147483647 w 2280"/>
                <a:gd name="T51" fmla="*/ 2147483647 h 3816"/>
                <a:gd name="T52" fmla="*/ 2147483647 w 2280"/>
                <a:gd name="T53" fmla="*/ 2147483647 h 3816"/>
                <a:gd name="T54" fmla="*/ 2147483647 w 2280"/>
                <a:gd name="T55" fmla="*/ 2147483647 h 3816"/>
                <a:gd name="T56" fmla="*/ 2147483647 w 2280"/>
                <a:gd name="T57" fmla="*/ 2147483647 h 3816"/>
                <a:gd name="T58" fmla="*/ 2147483647 w 2280"/>
                <a:gd name="T59" fmla="*/ 2147483647 h 3816"/>
                <a:gd name="T60" fmla="*/ 2147483647 w 2280"/>
                <a:gd name="T61" fmla="*/ 2147483647 h 3816"/>
                <a:gd name="T62" fmla="*/ 2147483647 w 2280"/>
                <a:gd name="T63" fmla="*/ 2147483647 h 3816"/>
                <a:gd name="T64" fmla="*/ 2147483647 w 2280"/>
                <a:gd name="T65" fmla="*/ 2147483647 h 3816"/>
                <a:gd name="T66" fmla="*/ 1653222189 w 2280"/>
                <a:gd name="T67" fmla="*/ 2147483647 h 3816"/>
                <a:gd name="T68" fmla="*/ 1108868672 w 2280"/>
                <a:gd name="T69" fmla="*/ 2147483647 h 3816"/>
                <a:gd name="T70" fmla="*/ 846772534 w 2280"/>
                <a:gd name="T71" fmla="*/ 2147483647 h 38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80"/>
                <a:gd name="T109" fmla="*/ 0 h 3816"/>
                <a:gd name="T110" fmla="*/ 2280 w 2280"/>
                <a:gd name="T111" fmla="*/ 3816 h 38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80" h="3816">
                  <a:moveTo>
                    <a:pt x="0" y="808"/>
                  </a:moveTo>
                  <a:lnTo>
                    <a:pt x="280" y="784"/>
                  </a:lnTo>
                  <a:lnTo>
                    <a:pt x="256" y="712"/>
                  </a:lnTo>
                  <a:lnTo>
                    <a:pt x="288" y="672"/>
                  </a:lnTo>
                  <a:lnTo>
                    <a:pt x="344" y="672"/>
                  </a:lnTo>
                  <a:lnTo>
                    <a:pt x="448" y="584"/>
                  </a:lnTo>
                  <a:lnTo>
                    <a:pt x="432" y="472"/>
                  </a:lnTo>
                  <a:lnTo>
                    <a:pt x="440" y="344"/>
                  </a:lnTo>
                  <a:lnTo>
                    <a:pt x="496" y="264"/>
                  </a:lnTo>
                  <a:lnTo>
                    <a:pt x="512" y="216"/>
                  </a:lnTo>
                  <a:lnTo>
                    <a:pt x="576" y="200"/>
                  </a:lnTo>
                  <a:lnTo>
                    <a:pt x="736" y="80"/>
                  </a:lnTo>
                  <a:lnTo>
                    <a:pt x="936" y="72"/>
                  </a:lnTo>
                  <a:lnTo>
                    <a:pt x="1024" y="152"/>
                  </a:lnTo>
                  <a:lnTo>
                    <a:pt x="1080" y="104"/>
                  </a:lnTo>
                  <a:lnTo>
                    <a:pt x="1176" y="80"/>
                  </a:lnTo>
                  <a:lnTo>
                    <a:pt x="1280" y="8"/>
                  </a:lnTo>
                  <a:lnTo>
                    <a:pt x="1488" y="0"/>
                  </a:lnTo>
                  <a:lnTo>
                    <a:pt x="1512" y="112"/>
                  </a:lnTo>
                  <a:lnTo>
                    <a:pt x="1520" y="184"/>
                  </a:lnTo>
                  <a:lnTo>
                    <a:pt x="1536" y="240"/>
                  </a:lnTo>
                  <a:lnTo>
                    <a:pt x="1680" y="216"/>
                  </a:lnTo>
                  <a:lnTo>
                    <a:pt x="1776" y="296"/>
                  </a:lnTo>
                  <a:lnTo>
                    <a:pt x="2032" y="352"/>
                  </a:lnTo>
                  <a:lnTo>
                    <a:pt x="2088" y="424"/>
                  </a:lnTo>
                  <a:lnTo>
                    <a:pt x="2152" y="472"/>
                  </a:lnTo>
                  <a:lnTo>
                    <a:pt x="2240" y="464"/>
                  </a:lnTo>
                  <a:lnTo>
                    <a:pt x="2280" y="512"/>
                  </a:lnTo>
                  <a:lnTo>
                    <a:pt x="2248" y="632"/>
                  </a:lnTo>
                  <a:lnTo>
                    <a:pt x="2192" y="704"/>
                  </a:lnTo>
                  <a:lnTo>
                    <a:pt x="2192" y="800"/>
                  </a:lnTo>
                  <a:lnTo>
                    <a:pt x="2144" y="824"/>
                  </a:lnTo>
                  <a:lnTo>
                    <a:pt x="2088" y="912"/>
                  </a:lnTo>
                  <a:lnTo>
                    <a:pt x="2040" y="920"/>
                  </a:lnTo>
                  <a:lnTo>
                    <a:pt x="2048" y="976"/>
                  </a:lnTo>
                  <a:lnTo>
                    <a:pt x="2192" y="1072"/>
                  </a:lnTo>
                  <a:lnTo>
                    <a:pt x="2248" y="1040"/>
                  </a:lnTo>
                  <a:lnTo>
                    <a:pt x="2280" y="1080"/>
                  </a:lnTo>
                  <a:lnTo>
                    <a:pt x="2128" y="1304"/>
                  </a:lnTo>
                  <a:lnTo>
                    <a:pt x="2064" y="1288"/>
                  </a:lnTo>
                  <a:lnTo>
                    <a:pt x="1992" y="1288"/>
                  </a:lnTo>
                  <a:lnTo>
                    <a:pt x="1936" y="1224"/>
                  </a:lnTo>
                  <a:lnTo>
                    <a:pt x="1880" y="1232"/>
                  </a:lnTo>
                  <a:lnTo>
                    <a:pt x="1880" y="1360"/>
                  </a:lnTo>
                  <a:lnTo>
                    <a:pt x="1832" y="1336"/>
                  </a:lnTo>
                  <a:lnTo>
                    <a:pt x="1848" y="1232"/>
                  </a:lnTo>
                  <a:lnTo>
                    <a:pt x="1744" y="1248"/>
                  </a:lnTo>
                  <a:lnTo>
                    <a:pt x="1664" y="1296"/>
                  </a:lnTo>
                  <a:lnTo>
                    <a:pt x="1632" y="1384"/>
                  </a:lnTo>
                  <a:lnTo>
                    <a:pt x="1504" y="1496"/>
                  </a:lnTo>
                  <a:lnTo>
                    <a:pt x="1552" y="1528"/>
                  </a:lnTo>
                  <a:lnTo>
                    <a:pt x="1568" y="1592"/>
                  </a:lnTo>
                  <a:lnTo>
                    <a:pt x="1496" y="1704"/>
                  </a:lnTo>
                  <a:lnTo>
                    <a:pt x="1464" y="1896"/>
                  </a:lnTo>
                  <a:lnTo>
                    <a:pt x="1512" y="1968"/>
                  </a:lnTo>
                  <a:lnTo>
                    <a:pt x="1592" y="2008"/>
                  </a:lnTo>
                  <a:lnTo>
                    <a:pt x="1664" y="2080"/>
                  </a:lnTo>
                  <a:lnTo>
                    <a:pt x="1712" y="2080"/>
                  </a:lnTo>
                  <a:lnTo>
                    <a:pt x="1784" y="2176"/>
                  </a:lnTo>
                  <a:lnTo>
                    <a:pt x="1736" y="2248"/>
                  </a:lnTo>
                  <a:lnTo>
                    <a:pt x="1632" y="2216"/>
                  </a:lnTo>
                  <a:lnTo>
                    <a:pt x="1384" y="2168"/>
                  </a:lnTo>
                  <a:lnTo>
                    <a:pt x="1280" y="2216"/>
                  </a:lnTo>
                  <a:lnTo>
                    <a:pt x="1192" y="2336"/>
                  </a:lnTo>
                  <a:lnTo>
                    <a:pt x="1128" y="2384"/>
                  </a:lnTo>
                  <a:lnTo>
                    <a:pt x="1128" y="2464"/>
                  </a:lnTo>
                  <a:lnTo>
                    <a:pt x="1000" y="3656"/>
                  </a:lnTo>
                  <a:lnTo>
                    <a:pt x="656" y="3752"/>
                  </a:lnTo>
                  <a:lnTo>
                    <a:pt x="576" y="3752"/>
                  </a:lnTo>
                  <a:lnTo>
                    <a:pt x="440" y="3736"/>
                  </a:lnTo>
                  <a:lnTo>
                    <a:pt x="384" y="3736"/>
                  </a:lnTo>
                  <a:lnTo>
                    <a:pt x="336" y="3752"/>
                  </a:lnTo>
                  <a:lnTo>
                    <a:pt x="392" y="3816"/>
                  </a:lnTo>
                </a:path>
              </a:pathLst>
            </a:custGeom>
            <a:noFill/>
            <a:ln w="19050" cap="flat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61" name="Freeform 94"/>
            <p:cNvSpPr>
              <a:spLocks/>
            </p:cNvSpPr>
            <p:nvPr/>
          </p:nvSpPr>
          <p:spPr bwMode="auto">
            <a:xfrm>
              <a:off x="4679950" y="1581150"/>
              <a:ext cx="676275" cy="1638300"/>
            </a:xfrm>
            <a:custGeom>
              <a:avLst/>
              <a:gdLst>
                <a:gd name="T0" fmla="*/ 1073586652 w 426"/>
                <a:gd name="T1" fmla="*/ 2147483647 h 1032"/>
                <a:gd name="T2" fmla="*/ 589716592 w 426"/>
                <a:gd name="T3" fmla="*/ 1602819014 h 1032"/>
                <a:gd name="T4" fmla="*/ 498990993 w 426"/>
                <a:gd name="T5" fmla="*/ 1436488780 h 1032"/>
                <a:gd name="T6" fmla="*/ 272176896 w 426"/>
                <a:gd name="T7" fmla="*/ 831651367 h 1032"/>
                <a:gd name="T8" fmla="*/ 0 w 426"/>
                <a:gd name="T9" fmla="*/ 0 h 10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6"/>
                <a:gd name="T16" fmla="*/ 0 h 1032"/>
                <a:gd name="T17" fmla="*/ 426 w 426"/>
                <a:gd name="T18" fmla="*/ 1032 h 10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6" h="1032">
                  <a:moveTo>
                    <a:pt x="426" y="1032"/>
                  </a:moveTo>
                  <a:lnTo>
                    <a:pt x="234" y="636"/>
                  </a:lnTo>
                  <a:lnTo>
                    <a:pt x="198" y="570"/>
                  </a:lnTo>
                  <a:lnTo>
                    <a:pt x="108" y="33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62" name="Line 95"/>
            <p:cNvSpPr>
              <a:spLocks noChangeShapeType="1"/>
            </p:cNvSpPr>
            <p:nvPr/>
          </p:nvSpPr>
          <p:spPr bwMode="auto">
            <a:xfrm flipH="1" flipV="1">
              <a:off x="4870450" y="2171700"/>
              <a:ext cx="1485900" cy="5524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63" name="Line 96"/>
            <p:cNvSpPr>
              <a:spLocks noChangeShapeType="1"/>
            </p:cNvSpPr>
            <p:nvPr/>
          </p:nvSpPr>
          <p:spPr bwMode="auto">
            <a:xfrm flipH="1" flipV="1">
              <a:off x="1250950" y="3600450"/>
              <a:ext cx="514350" cy="3238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64" name="Line 97"/>
            <p:cNvSpPr>
              <a:spLocks noChangeShapeType="1"/>
            </p:cNvSpPr>
            <p:nvPr/>
          </p:nvSpPr>
          <p:spPr bwMode="auto">
            <a:xfrm flipH="1" flipV="1">
              <a:off x="2632075" y="3857625"/>
              <a:ext cx="295275" cy="4381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65" name="Line 98"/>
            <p:cNvSpPr>
              <a:spLocks noChangeShapeType="1"/>
            </p:cNvSpPr>
            <p:nvPr/>
          </p:nvSpPr>
          <p:spPr bwMode="auto">
            <a:xfrm flipH="1" flipV="1">
              <a:off x="2451100" y="4267200"/>
              <a:ext cx="990600" cy="14573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66" name="Line 99"/>
            <p:cNvSpPr>
              <a:spLocks noChangeShapeType="1"/>
            </p:cNvSpPr>
            <p:nvPr/>
          </p:nvSpPr>
          <p:spPr bwMode="auto">
            <a:xfrm flipH="1" flipV="1">
              <a:off x="1079500" y="5553075"/>
              <a:ext cx="695325" cy="11049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67" name="Freeform 101"/>
            <p:cNvSpPr>
              <a:spLocks/>
            </p:cNvSpPr>
            <p:nvPr/>
          </p:nvSpPr>
          <p:spPr bwMode="auto">
            <a:xfrm>
              <a:off x="2413000" y="8369300"/>
              <a:ext cx="444500" cy="266700"/>
            </a:xfrm>
            <a:custGeom>
              <a:avLst/>
              <a:gdLst>
                <a:gd name="T0" fmla="*/ 0 w 280"/>
                <a:gd name="T1" fmla="*/ 0 h 168"/>
                <a:gd name="T2" fmla="*/ 383063682 w 280"/>
                <a:gd name="T3" fmla="*/ 241935011 h 168"/>
                <a:gd name="T4" fmla="*/ 705643641 w 280"/>
                <a:gd name="T5" fmla="*/ 423386295 h 168"/>
                <a:gd name="T6" fmla="*/ 0 60000 65536"/>
                <a:gd name="T7" fmla="*/ 0 60000 65536"/>
                <a:gd name="T8" fmla="*/ 0 60000 65536"/>
                <a:gd name="T9" fmla="*/ 0 w 280"/>
                <a:gd name="T10" fmla="*/ 0 h 168"/>
                <a:gd name="T11" fmla="*/ 280 w 280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" h="168">
                  <a:moveTo>
                    <a:pt x="0" y="0"/>
                  </a:moveTo>
                  <a:lnTo>
                    <a:pt x="152" y="96"/>
                  </a:lnTo>
                  <a:lnTo>
                    <a:pt x="280" y="168"/>
                  </a:ln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68" name="Freeform 104"/>
            <p:cNvSpPr>
              <a:spLocks/>
            </p:cNvSpPr>
            <p:nvPr/>
          </p:nvSpPr>
          <p:spPr bwMode="auto">
            <a:xfrm>
              <a:off x="698500" y="8013700"/>
              <a:ext cx="1803400" cy="520700"/>
            </a:xfrm>
            <a:custGeom>
              <a:avLst/>
              <a:gdLst>
                <a:gd name="T0" fmla="*/ 2147483647 w 1136"/>
                <a:gd name="T1" fmla="*/ 604837473 h 328"/>
                <a:gd name="T2" fmla="*/ 2147483647 w 1136"/>
                <a:gd name="T3" fmla="*/ 826611141 h 328"/>
                <a:gd name="T4" fmla="*/ 2147483647 w 1136"/>
                <a:gd name="T5" fmla="*/ 826611141 h 328"/>
                <a:gd name="T6" fmla="*/ 2147483647 w 1136"/>
                <a:gd name="T7" fmla="*/ 705643686 h 328"/>
                <a:gd name="T8" fmla="*/ 1794351272 w 1136"/>
                <a:gd name="T9" fmla="*/ 705643686 h 328"/>
                <a:gd name="T10" fmla="*/ 1310481084 w 1136"/>
                <a:gd name="T11" fmla="*/ 322579979 h 328"/>
                <a:gd name="T12" fmla="*/ 987901222 w 1136"/>
                <a:gd name="T13" fmla="*/ 241935009 h 328"/>
                <a:gd name="T14" fmla="*/ 766127369 w 1136"/>
                <a:gd name="T15" fmla="*/ 120967505 h 328"/>
                <a:gd name="T16" fmla="*/ 584676197 w 1136"/>
                <a:gd name="T17" fmla="*/ 80644995 h 328"/>
                <a:gd name="T18" fmla="*/ 443547508 w 1136"/>
                <a:gd name="T19" fmla="*/ 80644995 h 328"/>
                <a:gd name="T20" fmla="*/ 262096237 w 1136"/>
                <a:gd name="T21" fmla="*/ 0 h 328"/>
                <a:gd name="T22" fmla="*/ 0 w 1136"/>
                <a:gd name="T23" fmla="*/ 20161249 h 3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36"/>
                <a:gd name="T37" fmla="*/ 0 h 328"/>
                <a:gd name="T38" fmla="*/ 1136 w 1136"/>
                <a:gd name="T39" fmla="*/ 328 h 3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36" h="328">
                  <a:moveTo>
                    <a:pt x="1136" y="240"/>
                  </a:moveTo>
                  <a:lnTo>
                    <a:pt x="1112" y="328"/>
                  </a:lnTo>
                  <a:lnTo>
                    <a:pt x="1024" y="328"/>
                  </a:lnTo>
                  <a:lnTo>
                    <a:pt x="872" y="280"/>
                  </a:lnTo>
                  <a:lnTo>
                    <a:pt x="712" y="280"/>
                  </a:lnTo>
                  <a:lnTo>
                    <a:pt x="520" y="128"/>
                  </a:lnTo>
                  <a:lnTo>
                    <a:pt x="392" y="96"/>
                  </a:lnTo>
                  <a:lnTo>
                    <a:pt x="304" y="48"/>
                  </a:lnTo>
                  <a:lnTo>
                    <a:pt x="232" y="32"/>
                  </a:lnTo>
                  <a:lnTo>
                    <a:pt x="176" y="32"/>
                  </a:lnTo>
                  <a:lnTo>
                    <a:pt x="104" y="0"/>
                  </a:lnTo>
                  <a:lnTo>
                    <a:pt x="0" y="8"/>
                  </a:ln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69" name="Freeform 106"/>
            <p:cNvSpPr>
              <a:spLocks/>
            </p:cNvSpPr>
            <p:nvPr/>
          </p:nvSpPr>
          <p:spPr bwMode="auto">
            <a:xfrm>
              <a:off x="2184400" y="4368800"/>
              <a:ext cx="1524000" cy="1320800"/>
            </a:xfrm>
            <a:custGeom>
              <a:avLst/>
              <a:gdLst>
                <a:gd name="T0" fmla="*/ 2147483647 w 960"/>
                <a:gd name="T1" fmla="*/ 2096770178 h 832"/>
                <a:gd name="T2" fmla="*/ 2147483647 w 960"/>
                <a:gd name="T3" fmla="*/ 1915318982 h 832"/>
                <a:gd name="T4" fmla="*/ 2036286526 w 960"/>
                <a:gd name="T5" fmla="*/ 1471771215 h 832"/>
                <a:gd name="T6" fmla="*/ 1794351587 w 960"/>
                <a:gd name="T7" fmla="*/ 1310481262 h 832"/>
                <a:gd name="T8" fmla="*/ 1612899987 w 960"/>
                <a:gd name="T9" fmla="*/ 1169352554 h 832"/>
                <a:gd name="T10" fmla="*/ 1350803803 w 960"/>
                <a:gd name="T11" fmla="*/ 1088707577 h 832"/>
                <a:gd name="T12" fmla="*/ 1209675089 w 960"/>
                <a:gd name="T13" fmla="*/ 967740113 h 832"/>
                <a:gd name="T14" fmla="*/ 786288748 w 960"/>
                <a:gd name="T15" fmla="*/ 846772648 h 832"/>
                <a:gd name="T16" fmla="*/ 524192565 w 960"/>
                <a:gd name="T17" fmla="*/ 564515033 h 832"/>
                <a:gd name="T18" fmla="*/ 362902507 w 960"/>
                <a:gd name="T19" fmla="*/ 443547568 h 832"/>
                <a:gd name="T20" fmla="*/ 0 w 960"/>
                <a:gd name="T21" fmla="*/ 0 h 8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60"/>
                <a:gd name="T34" fmla="*/ 0 h 832"/>
                <a:gd name="T35" fmla="*/ 960 w 960"/>
                <a:gd name="T36" fmla="*/ 832 h 8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60" h="832">
                  <a:moveTo>
                    <a:pt x="960" y="832"/>
                  </a:moveTo>
                  <a:lnTo>
                    <a:pt x="888" y="760"/>
                  </a:lnTo>
                  <a:lnTo>
                    <a:pt x="808" y="584"/>
                  </a:lnTo>
                  <a:lnTo>
                    <a:pt x="712" y="520"/>
                  </a:lnTo>
                  <a:lnTo>
                    <a:pt x="640" y="464"/>
                  </a:lnTo>
                  <a:lnTo>
                    <a:pt x="536" y="432"/>
                  </a:lnTo>
                  <a:lnTo>
                    <a:pt x="480" y="384"/>
                  </a:lnTo>
                  <a:lnTo>
                    <a:pt x="312" y="336"/>
                  </a:lnTo>
                  <a:lnTo>
                    <a:pt x="208" y="224"/>
                  </a:lnTo>
                  <a:lnTo>
                    <a:pt x="144" y="176"/>
                  </a:lnTo>
                  <a:lnTo>
                    <a:pt x="0" y="0"/>
                  </a:ln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70" name="Freeform 107"/>
            <p:cNvSpPr>
              <a:spLocks/>
            </p:cNvSpPr>
            <p:nvPr/>
          </p:nvSpPr>
          <p:spPr bwMode="auto">
            <a:xfrm>
              <a:off x="4356100" y="927100"/>
              <a:ext cx="1346200" cy="2819400"/>
            </a:xfrm>
            <a:custGeom>
              <a:avLst/>
              <a:gdLst>
                <a:gd name="T0" fmla="*/ 2137092678 w 848"/>
                <a:gd name="T1" fmla="*/ 2147483647 h 1776"/>
                <a:gd name="T2" fmla="*/ 2016125213 w 848"/>
                <a:gd name="T3" fmla="*/ 2147483647 h 1776"/>
                <a:gd name="T4" fmla="*/ 1854835260 w 848"/>
                <a:gd name="T5" fmla="*/ 2147483647 h 1776"/>
                <a:gd name="T6" fmla="*/ 1693545306 w 848"/>
                <a:gd name="T7" fmla="*/ 2147483647 h 1776"/>
                <a:gd name="T8" fmla="*/ 1411287491 w 848"/>
                <a:gd name="T9" fmla="*/ 2147483647 h 1776"/>
                <a:gd name="T10" fmla="*/ 967740118 w 848"/>
                <a:gd name="T11" fmla="*/ 2147483647 h 1776"/>
                <a:gd name="T12" fmla="*/ 887095141 w 848"/>
                <a:gd name="T13" fmla="*/ 2147483647 h 1776"/>
                <a:gd name="T14" fmla="*/ 645160013 w 848"/>
                <a:gd name="T15" fmla="*/ 2147483647 h 1776"/>
                <a:gd name="T16" fmla="*/ 423386327 w 848"/>
                <a:gd name="T17" fmla="*/ 2016125239 h 1776"/>
                <a:gd name="T18" fmla="*/ 60483757 w 848"/>
                <a:gd name="T19" fmla="*/ 1713706573 h 1776"/>
                <a:gd name="T20" fmla="*/ 0 w 848"/>
                <a:gd name="T21" fmla="*/ 1451609998 h 1776"/>
                <a:gd name="T22" fmla="*/ 120967515 w 848"/>
                <a:gd name="T23" fmla="*/ 947578886 h 1776"/>
                <a:gd name="T24" fmla="*/ 544353792 w 848"/>
                <a:gd name="T25" fmla="*/ 645160021 h 1776"/>
                <a:gd name="T26" fmla="*/ 705643745 w 848"/>
                <a:gd name="T27" fmla="*/ 423386332 h 1776"/>
                <a:gd name="T28" fmla="*/ 846772653 w 848"/>
                <a:gd name="T29" fmla="*/ 141128761 h 1776"/>
                <a:gd name="T30" fmla="*/ 887095141 w 848"/>
                <a:gd name="T31" fmla="*/ 0 h 17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48"/>
                <a:gd name="T49" fmla="*/ 0 h 1776"/>
                <a:gd name="T50" fmla="*/ 848 w 848"/>
                <a:gd name="T51" fmla="*/ 1776 h 177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48" h="1776">
                  <a:moveTo>
                    <a:pt x="848" y="1776"/>
                  </a:moveTo>
                  <a:lnTo>
                    <a:pt x="800" y="1640"/>
                  </a:lnTo>
                  <a:lnTo>
                    <a:pt x="736" y="1552"/>
                  </a:lnTo>
                  <a:lnTo>
                    <a:pt x="672" y="1440"/>
                  </a:lnTo>
                  <a:lnTo>
                    <a:pt x="560" y="1384"/>
                  </a:lnTo>
                  <a:lnTo>
                    <a:pt x="384" y="1080"/>
                  </a:lnTo>
                  <a:lnTo>
                    <a:pt x="352" y="984"/>
                  </a:lnTo>
                  <a:lnTo>
                    <a:pt x="256" y="888"/>
                  </a:lnTo>
                  <a:lnTo>
                    <a:pt x="168" y="800"/>
                  </a:lnTo>
                  <a:lnTo>
                    <a:pt x="24" y="680"/>
                  </a:lnTo>
                  <a:lnTo>
                    <a:pt x="0" y="576"/>
                  </a:lnTo>
                  <a:lnTo>
                    <a:pt x="48" y="376"/>
                  </a:lnTo>
                  <a:lnTo>
                    <a:pt x="216" y="256"/>
                  </a:lnTo>
                  <a:lnTo>
                    <a:pt x="280" y="168"/>
                  </a:lnTo>
                  <a:lnTo>
                    <a:pt x="336" y="56"/>
                  </a:lnTo>
                  <a:lnTo>
                    <a:pt x="352" y="0"/>
                  </a:ln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71" name="Freeform 10"/>
            <p:cNvSpPr>
              <a:spLocks/>
            </p:cNvSpPr>
            <p:nvPr/>
          </p:nvSpPr>
          <p:spPr bwMode="auto">
            <a:xfrm>
              <a:off x="1504950" y="5467350"/>
              <a:ext cx="1466850" cy="1047750"/>
            </a:xfrm>
            <a:custGeom>
              <a:avLst/>
              <a:gdLst>
                <a:gd name="T0" fmla="*/ 2147483647 w 924"/>
                <a:gd name="T1" fmla="*/ 1663302907 h 660"/>
                <a:gd name="T2" fmla="*/ 1058465742 w 924"/>
                <a:gd name="T3" fmla="*/ 884574120 h 660"/>
                <a:gd name="T4" fmla="*/ 665321273 w 924"/>
                <a:gd name="T5" fmla="*/ 536792487 h 660"/>
                <a:gd name="T6" fmla="*/ 0 w 924"/>
                <a:gd name="T7" fmla="*/ 0 h 6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4"/>
                <a:gd name="T13" fmla="*/ 0 h 660"/>
                <a:gd name="T14" fmla="*/ 924 w 924"/>
                <a:gd name="T15" fmla="*/ 660 h 6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4" h="660">
                  <a:moveTo>
                    <a:pt x="924" y="660"/>
                  </a:moveTo>
                  <a:lnTo>
                    <a:pt x="420" y="351"/>
                  </a:lnTo>
                  <a:lnTo>
                    <a:pt x="264" y="213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72" name="Line 144"/>
            <p:cNvSpPr>
              <a:spLocks noChangeShapeType="1"/>
            </p:cNvSpPr>
            <p:nvPr/>
          </p:nvSpPr>
          <p:spPr bwMode="auto">
            <a:xfrm flipH="1" flipV="1">
              <a:off x="2193925" y="6303963"/>
              <a:ext cx="608013" cy="8032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73" name="Freeform 103"/>
            <p:cNvSpPr>
              <a:spLocks/>
            </p:cNvSpPr>
            <p:nvPr/>
          </p:nvSpPr>
          <p:spPr bwMode="auto">
            <a:xfrm>
              <a:off x="1651000" y="2654300"/>
              <a:ext cx="1054100" cy="5702300"/>
            </a:xfrm>
            <a:custGeom>
              <a:avLst/>
              <a:gdLst>
                <a:gd name="T0" fmla="*/ 604837476 w 664"/>
                <a:gd name="T1" fmla="*/ 100806247 h 3592"/>
                <a:gd name="T2" fmla="*/ 786288659 w 664"/>
                <a:gd name="T3" fmla="*/ 0 h 3592"/>
                <a:gd name="T4" fmla="*/ 1189513710 w 664"/>
                <a:gd name="T5" fmla="*/ 181451250 h 3592"/>
                <a:gd name="T6" fmla="*/ 1391126135 w 664"/>
                <a:gd name="T7" fmla="*/ 161290006 h 3592"/>
                <a:gd name="T8" fmla="*/ 1411287378 w 664"/>
                <a:gd name="T9" fmla="*/ 403224990 h 3592"/>
                <a:gd name="T10" fmla="*/ 1350803650 w 664"/>
                <a:gd name="T11" fmla="*/ 544353800 h 3592"/>
                <a:gd name="T12" fmla="*/ 1330642408 w 664"/>
                <a:gd name="T13" fmla="*/ 705643757 h 3592"/>
                <a:gd name="T14" fmla="*/ 1229836195 w 664"/>
                <a:gd name="T15" fmla="*/ 866933911 h 3592"/>
                <a:gd name="T16" fmla="*/ 1209674952 w 664"/>
                <a:gd name="T17" fmla="*/ 1169352579 h 3592"/>
                <a:gd name="T18" fmla="*/ 1048385011 w 664"/>
                <a:gd name="T19" fmla="*/ 1592738714 h 3592"/>
                <a:gd name="T20" fmla="*/ 967740041 w 664"/>
                <a:gd name="T21" fmla="*/ 1895157779 h 3592"/>
                <a:gd name="T22" fmla="*/ 927417556 w 664"/>
                <a:gd name="T23" fmla="*/ 2147483647 h 3592"/>
                <a:gd name="T24" fmla="*/ 826611145 w 664"/>
                <a:gd name="T25" fmla="*/ 2147483647 h 3592"/>
                <a:gd name="T26" fmla="*/ 826611145 w 664"/>
                <a:gd name="T27" fmla="*/ 2147483647 h 3592"/>
                <a:gd name="T28" fmla="*/ 725804932 w 664"/>
                <a:gd name="T29" fmla="*/ 2147483647 h 3592"/>
                <a:gd name="T30" fmla="*/ 403224951 w 664"/>
                <a:gd name="T31" fmla="*/ 2147483647 h 3592"/>
                <a:gd name="T32" fmla="*/ 322579981 w 664"/>
                <a:gd name="T33" fmla="*/ 2147483647 h 3592"/>
                <a:gd name="T34" fmla="*/ 262096253 w 664"/>
                <a:gd name="T35" fmla="*/ 2147483647 h 3592"/>
                <a:gd name="T36" fmla="*/ 60483753 w 664"/>
                <a:gd name="T37" fmla="*/ 2147483647 h 3592"/>
                <a:gd name="T38" fmla="*/ 0 w 664"/>
                <a:gd name="T39" fmla="*/ 2147483647 h 3592"/>
                <a:gd name="T40" fmla="*/ 403224951 w 664"/>
                <a:gd name="T41" fmla="*/ 2147483647 h 3592"/>
                <a:gd name="T42" fmla="*/ 584676233 w 664"/>
                <a:gd name="T43" fmla="*/ 2147483647 h 3592"/>
                <a:gd name="T44" fmla="*/ 866933828 w 664"/>
                <a:gd name="T45" fmla="*/ 2147483647 h 3592"/>
                <a:gd name="T46" fmla="*/ 1028223769 w 664"/>
                <a:gd name="T47" fmla="*/ 2147483647 h 3592"/>
                <a:gd name="T48" fmla="*/ 1209674952 w 664"/>
                <a:gd name="T49" fmla="*/ 2147483647 h 3592"/>
                <a:gd name="T50" fmla="*/ 1330642408 w 664"/>
                <a:gd name="T51" fmla="*/ 2147483647 h 3592"/>
                <a:gd name="T52" fmla="*/ 1552416076 w 664"/>
                <a:gd name="T53" fmla="*/ 2147483647 h 3592"/>
                <a:gd name="T54" fmla="*/ 1512093591 w 664"/>
                <a:gd name="T55" fmla="*/ 2147483647 h 3592"/>
                <a:gd name="T56" fmla="*/ 1673383928 w 664"/>
                <a:gd name="T57" fmla="*/ 2147483647 h 3592"/>
                <a:gd name="T58" fmla="*/ 1391126135 w 664"/>
                <a:gd name="T59" fmla="*/ 2147483647 h 3592"/>
                <a:gd name="T60" fmla="*/ 1290319922 w 664"/>
                <a:gd name="T61" fmla="*/ 2147483647 h 3592"/>
                <a:gd name="T62" fmla="*/ 1229836195 w 664"/>
                <a:gd name="T63" fmla="*/ 2147483647 h 3592"/>
                <a:gd name="T64" fmla="*/ 1149191224 w 664"/>
                <a:gd name="T65" fmla="*/ 2147483647 h 3592"/>
                <a:gd name="T66" fmla="*/ 1189513710 w 664"/>
                <a:gd name="T67" fmla="*/ 2147483647 h 359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64"/>
                <a:gd name="T103" fmla="*/ 0 h 3592"/>
                <a:gd name="T104" fmla="*/ 664 w 664"/>
                <a:gd name="T105" fmla="*/ 3592 h 359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64" h="3592">
                  <a:moveTo>
                    <a:pt x="240" y="40"/>
                  </a:moveTo>
                  <a:lnTo>
                    <a:pt x="312" y="0"/>
                  </a:lnTo>
                  <a:lnTo>
                    <a:pt x="472" y="72"/>
                  </a:lnTo>
                  <a:lnTo>
                    <a:pt x="552" y="64"/>
                  </a:lnTo>
                  <a:lnTo>
                    <a:pt x="560" y="160"/>
                  </a:lnTo>
                  <a:lnTo>
                    <a:pt x="536" y="216"/>
                  </a:lnTo>
                  <a:lnTo>
                    <a:pt x="528" y="280"/>
                  </a:lnTo>
                  <a:lnTo>
                    <a:pt x="488" y="344"/>
                  </a:lnTo>
                  <a:lnTo>
                    <a:pt x="480" y="464"/>
                  </a:lnTo>
                  <a:lnTo>
                    <a:pt x="416" y="632"/>
                  </a:lnTo>
                  <a:lnTo>
                    <a:pt x="384" y="752"/>
                  </a:lnTo>
                  <a:lnTo>
                    <a:pt x="368" y="888"/>
                  </a:lnTo>
                  <a:lnTo>
                    <a:pt x="328" y="1104"/>
                  </a:lnTo>
                  <a:lnTo>
                    <a:pt x="328" y="1200"/>
                  </a:lnTo>
                  <a:lnTo>
                    <a:pt x="288" y="1320"/>
                  </a:lnTo>
                  <a:lnTo>
                    <a:pt x="160" y="1392"/>
                  </a:lnTo>
                  <a:lnTo>
                    <a:pt x="128" y="1488"/>
                  </a:lnTo>
                  <a:lnTo>
                    <a:pt x="104" y="1616"/>
                  </a:lnTo>
                  <a:lnTo>
                    <a:pt x="24" y="1736"/>
                  </a:lnTo>
                  <a:lnTo>
                    <a:pt x="0" y="1848"/>
                  </a:lnTo>
                  <a:lnTo>
                    <a:pt x="160" y="1952"/>
                  </a:lnTo>
                  <a:lnTo>
                    <a:pt x="232" y="2000"/>
                  </a:lnTo>
                  <a:lnTo>
                    <a:pt x="344" y="2120"/>
                  </a:lnTo>
                  <a:lnTo>
                    <a:pt x="408" y="2264"/>
                  </a:lnTo>
                  <a:lnTo>
                    <a:pt x="480" y="2480"/>
                  </a:lnTo>
                  <a:lnTo>
                    <a:pt x="528" y="2512"/>
                  </a:lnTo>
                  <a:lnTo>
                    <a:pt x="616" y="2664"/>
                  </a:lnTo>
                  <a:lnTo>
                    <a:pt x="600" y="2776"/>
                  </a:lnTo>
                  <a:lnTo>
                    <a:pt x="664" y="2936"/>
                  </a:lnTo>
                  <a:lnTo>
                    <a:pt x="552" y="3096"/>
                  </a:lnTo>
                  <a:lnTo>
                    <a:pt x="512" y="3160"/>
                  </a:lnTo>
                  <a:lnTo>
                    <a:pt x="488" y="3368"/>
                  </a:lnTo>
                  <a:lnTo>
                    <a:pt x="456" y="3456"/>
                  </a:lnTo>
                  <a:lnTo>
                    <a:pt x="472" y="3592"/>
                  </a:ln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74" name="Freeform 105"/>
            <p:cNvSpPr>
              <a:spLocks/>
            </p:cNvSpPr>
            <p:nvPr/>
          </p:nvSpPr>
          <p:spPr bwMode="auto">
            <a:xfrm>
              <a:off x="965200" y="4927600"/>
              <a:ext cx="698500" cy="635000"/>
            </a:xfrm>
            <a:custGeom>
              <a:avLst/>
              <a:gdLst>
                <a:gd name="T0" fmla="*/ 0 w 440"/>
                <a:gd name="T1" fmla="*/ 0 h 400"/>
                <a:gd name="T2" fmla="*/ 443547575 w 440"/>
                <a:gd name="T3" fmla="*/ 342741245 h 400"/>
                <a:gd name="T4" fmla="*/ 685482508 w 440"/>
                <a:gd name="T5" fmla="*/ 705643733 h 400"/>
                <a:gd name="T6" fmla="*/ 866933906 w 440"/>
                <a:gd name="T7" fmla="*/ 927417614 h 400"/>
                <a:gd name="T8" fmla="*/ 1108868839 w 440"/>
                <a:gd name="T9" fmla="*/ 1008062589 h 4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"/>
                <a:gd name="T16" fmla="*/ 0 h 400"/>
                <a:gd name="T17" fmla="*/ 440 w 440"/>
                <a:gd name="T18" fmla="*/ 400 h 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" h="400">
                  <a:moveTo>
                    <a:pt x="0" y="0"/>
                  </a:moveTo>
                  <a:lnTo>
                    <a:pt x="176" y="136"/>
                  </a:lnTo>
                  <a:lnTo>
                    <a:pt x="272" y="280"/>
                  </a:lnTo>
                  <a:lnTo>
                    <a:pt x="344" y="368"/>
                  </a:lnTo>
                  <a:lnTo>
                    <a:pt x="440" y="400"/>
                  </a:lnTo>
                </a:path>
              </a:pathLst>
            </a:custGeom>
            <a:noFill/>
            <a:ln w="22225" cap="flat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75" name="Line 154"/>
            <p:cNvSpPr>
              <a:spLocks noChangeShapeType="1"/>
            </p:cNvSpPr>
            <p:nvPr/>
          </p:nvSpPr>
          <p:spPr bwMode="auto">
            <a:xfrm rot="3339828" flipV="1">
              <a:off x="2060042" y="8758032"/>
              <a:ext cx="517525" cy="7604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476" name="Text Box 155"/>
            <p:cNvSpPr txBox="1">
              <a:spLocks noChangeArrowheads="1"/>
            </p:cNvSpPr>
            <p:nvPr/>
          </p:nvSpPr>
          <p:spPr bwMode="auto">
            <a:xfrm>
              <a:off x="1960472" y="8738569"/>
              <a:ext cx="793750" cy="428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200" b="1"/>
                <a:t>2km</a:t>
              </a:r>
            </a:p>
          </p:txBody>
        </p:sp>
        <p:sp>
          <p:nvSpPr>
            <p:cNvPr id="15477" name="Rectangle 156"/>
            <p:cNvSpPr>
              <a:spLocks noChangeArrowheads="1"/>
            </p:cNvSpPr>
            <p:nvPr/>
          </p:nvSpPr>
          <p:spPr bwMode="auto">
            <a:xfrm>
              <a:off x="371475" y="361950"/>
              <a:ext cx="5981700" cy="8943975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01" name="Title 1"/>
            <p:cNvSpPr txBox="1">
              <a:spLocks/>
            </p:cNvSpPr>
            <p:nvPr/>
          </p:nvSpPr>
          <p:spPr bwMode="auto">
            <a:xfrm>
              <a:off x="3691079" y="4452922"/>
              <a:ext cx="1180194" cy="373695"/>
            </a:xfrm>
            <a:prstGeom prst="rect">
              <a:avLst/>
            </a:prstGeom>
            <a:solidFill>
              <a:schemeClr val="bg1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algn="ctr">
                <a:defRPr/>
              </a:pPr>
              <a:r>
                <a:rPr lang="en-IE" sz="1000" b="1" kern="0" dirty="0">
                  <a:solidFill>
                    <a:srgbClr val="333333"/>
                  </a:solidFill>
                  <a:latin typeface="+mj-lt"/>
                  <a:ea typeface="+mj-ea"/>
                  <a:cs typeface="+mj-cs"/>
                </a:rPr>
                <a:t>PL3849</a:t>
              </a:r>
            </a:p>
          </p:txBody>
        </p:sp>
      </p:grpSp>
      <p:grpSp>
        <p:nvGrpSpPr>
          <p:cNvPr id="15365" name="Group 142"/>
          <p:cNvGrpSpPr>
            <a:grpSpLocks/>
          </p:cNvGrpSpPr>
          <p:nvPr/>
        </p:nvGrpSpPr>
        <p:grpSpPr bwMode="auto">
          <a:xfrm>
            <a:off x="838200" y="977900"/>
            <a:ext cx="3340100" cy="2892425"/>
            <a:chOff x="3549650" y="6105528"/>
            <a:chExt cx="2698750" cy="2404872"/>
          </a:xfrm>
        </p:grpSpPr>
        <p:sp>
          <p:nvSpPr>
            <p:cNvPr id="15368" name="Rectangle 108"/>
            <p:cNvSpPr>
              <a:spLocks noChangeArrowheads="1"/>
            </p:cNvSpPr>
            <p:nvPr/>
          </p:nvSpPr>
          <p:spPr bwMode="auto">
            <a:xfrm>
              <a:off x="3549650" y="6105528"/>
              <a:ext cx="2679700" cy="2270525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5369" name="Text Box 109"/>
            <p:cNvSpPr txBox="1">
              <a:spLocks noChangeArrowheads="1"/>
            </p:cNvSpPr>
            <p:nvPr/>
          </p:nvSpPr>
          <p:spPr bwMode="auto">
            <a:xfrm>
              <a:off x="3708400" y="6345240"/>
              <a:ext cx="2540000" cy="2165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800" i="1">
                  <a:latin typeface="Times New Roman" pitchFamily="18" charset="0"/>
                </a:rPr>
                <a:t>              </a:t>
              </a:r>
              <a:r>
                <a:rPr lang="en-GB" sz="1200" b="1">
                  <a:latin typeface="Calibri" pitchFamily="34" charset="0"/>
                </a:rPr>
                <a:t>Avoca Mine Sequence (Units 4 &amp; 5)</a:t>
              </a:r>
            </a:p>
            <a:p>
              <a:pPr>
                <a:lnSpc>
                  <a:spcPct val="150000"/>
                </a:lnSpc>
              </a:pPr>
              <a:r>
                <a:rPr lang="en-GB" sz="1200" b="1">
                  <a:latin typeface="Calibri" pitchFamily="34" charset="0"/>
                </a:rPr>
                <a:t>           Schistose Siliceous Sericitic tuffs (Unit 3)</a:t>
              </a:r>
            </a:p>
            <a:p>
              <a:pPr>
                <a:lnSpc>
                  <a:spcPct val="150000"/>
                </a:lnSpc>
              </a:pPr>
              <a:r>
                <a:rPr lang="en-GB" sz="1200" b="1">
                  <a:latin typeface="Calibri" pitchFamily="34" charset="0"/>
                </a:rPr>
                <a:t>           Lithic Tuffs and Potassic Rhyolite (Unit 2)</a:t>
              </a:r>
            </a:p>
            <a:p>
              <a:pPr>
                <a:lnSpc>
                  <a:spcPct val="150000"/>
                </a:lnSpc>
              </a:pPr>
              <a:r>
                <a:rPr lang="en-GB" sz="1200" b="1">
                  <a:latin typeface="Calibri" pitchFamily="34" charset="0"/>
                </a:rPr>
                <a:t>            Mixed Volcanics (Unit 1)</a:t>
              </a:r>
            </a:p>
            <a:p>
              <a:pPr>
                <a:lnSpc>
                  <a:spcPct val="150000"/>
                </a:lnSpc>
              </a:pPr>
              <a:r>
                <a:rPr lang="en-GB" sz="1200" b="1">
                  <a:latin typeface="Calibri" pitchFamily="34" charset="0"/>
                </a:rPr>
                <a:t>            Greenstone/Shale</a:t>
              </a:r>
            </a:p>
            <a:p>
              <a:pPr>
                <a:lnSpc>
                  <a:spcPct val="150000"/>
                </a:lnSpc>
              </a:pPr>
              <a:r>
                <a:rPr lang="en-GB" sz="1200" b="1">
                  <a:latin typeface="Calibri" pitchFamily="34" charset="0"/>
                </a:rPr>
                <a:t>            Diorite</a:t>
              </a:r>
            </a:p>
            <a:p>
              <a:pPr>
                <a:lnSpc>
                  <a:spcPct val="150000"/>
                </a:lnSpc>
              </a:pPr>
              <a:r>
                <a:rPr lang="en-GB" sz="1200" b="1">
                  <a:latin typeface="Calibri" pitchFamily="34" charset="0"/>
                </a:rPr>
                <a:t>            Grey Shales &amp; Phyllite</a:t>
              </a:r>
            </a:p>
            <a:p>
              <a:pPr>
                <a:lnSpc>
                  <a:spcPct val="150000"/>
                </a:lnSpc>
              </a:pPr>
              <a:r>
                <a:rPr lang="en-GB" sz="1200" b="1">
                  <a:latin typeface="Calibri" pitchFamily="34" charset="0"/>
                </a:rPr>
                <a:t>            Purple Shales &amp; Phyllite</a:t>
              </a:r>
            </a:p>
            <a:p>
              <a:pPr>
                <a:lnSpc>
                  <a:spcPct val="160000"/>
                </a:lnSpc>
              </a:pPr>
              <a:r>
                <a:rPr lang="en-GB" sz="1200" b="1">
                  <a:latin typeface="Calibri" pitchFamily="34" charset="0"/>
                </a:rPr>
                <a:t>             </a:t>
              </a:r>
            </a:p>
          </p:txBody>
        </p:sp>
        <p:sp>
          <p:nvSpPr>
            <p:cNvPr id="15370" name="Text Box 110"/>
            <p:cNvSpPr txBox="1">
              <a:spLocks noChangeArrowheads="1"/>
            </p:cNvSpPr>
            <p:nvPr/>
          </p:nvSpPr>
          <p:spPr bwMode="auto">
            <a:xfrm>
              <a:off x="3594100" y="6113463"/>
              <a:ext cx="11938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b="1">
                  <a:latin typeface="Times New Roman" pitchFamily="18" charset="0"/>
                </a:rPr>
                <a:t>Key to geology:</a:t>
              </a:r>
            </a:p>
          </p:txBody>
        </p:sp>
        <p:sp>
          <p:nvSpPr>
            <p:cNvPr id="15371" name="Line 113"/>
            <p:cNvSpPr>
              <a:spLocks noChangeShapeType="1"/>
            </p:cNvSpPr>
            <p:nvPr/>
          </p:nvSpPr>
          <p:spPr bwMode="auto">
            <a:xfrm>
              <a:off x="5386092" y="8108475"/>
              <a:ext cx="666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372" name="Line 114"/>
            <p:cNvSpPr>
              <a:spLocks noChangeShapeType="1"/>
            </p:cNvSpPr>
            <p:nvPr/>
          </p:nvSpPr>
          <p:spPr bwMode="auto">
            <a:xfrm>
              <a:off x="5382917" y="7910038"/>
              <a:ext cx="666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373" name="Line 115"/>
            <p:cNvSpPr>
              <a:spLocks noChangeShapeType="1"/>
            </p:cNvSpPr>
            <p:nvPr/>
          </p:nvSpPr>
          <p:spPr bwMode="auto">
            <a:xfrm>
              <a:off x="5452767" y="7908450"/>
              <a:ext cx="0" cy="200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E"/>
            </a:p>
          </p:txBody>
        </p:sp>
        <p:sp>
          <p:nvSpPr>
            <p:cNvPr id="15374" name="Text Box 117"/>
            <p:cNvSpPr txBox="1">
              <a:spLocks noChangeArrowheads="1"/>
            </p:cNvSpPr>
            <p:nvPr/>
          </p:nvSpPr>
          <p:spPr bwMode="auto">
            <a:xfrm>
              <a:off x="5447890" y="7830663"/>
              <a:ext cx="500207" cy="332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000">
                  <a:latin typeface="Times New Roman" pitchFamily="18" charset="0"/>
                </a:rPr>
                <a:t>Ribband</a:t>
              </a:r>
            </a:p>
            <a:p>
              <a:r>
                <a:rPr lang="en-GB" sz="1000">
                  <a:latin typeface="Times New Roman" pitchFamily="18" charset="0"/>
                </a:rPr>
                <a:t>Group</a:t>
              </a:r>
            </a:p>
          </p:txBody>
        </p:sp>
        <p:sp>
          <p:nvSpPr>
            <p:cNvPr id="15375" name="Rectangle 118"/>
            <p:cNvSpPr>
              <a:spLocks noChangeArrowheads="1"/>
            </p:cNvSpPr>
            <p:nvPr/>
          </p:nvSpPr>
          <p:spPr bwMode="auto">
            <a:xfrm>
              <a:off x="3705961" y="6437867"/>
              <a:ext cx="238125" cy="142875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5376" name="Rectangle 119"/>
            <p:cNvSpPr>
              <a:spLocks noChangeArrowheads="1"/>
            </p:cNvSpPr>
            <p:nvPr/>
          </p:nvSpPr>
          <p:spPr bwMode="auto">
            <a:xfrm>
              <a:off x="3702050" y="6666399"/>
              <a:ext cx="238125" cy="14287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5377" name="Rectangle 120"/>
            <p:cNvSpPr>
              <a:spLocks noChangeArrowheads="1"/>
            </p:cNvSpPr>
            <p:nvPr/>
          </p:nvSpPr>
          <p:spPr bwMode="auto">
            <a:xfrm>
              <a:off x="3708400" y="6894931"/>
              <a:ext cx="238125" cy="142875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5378" name="Rectangle 121"/>
            <p:cNvSpPr>
              <a:spLocks noChangeArrowheads="1"/>
            </p:cNvSpPr>
            <p:nvPr/>
          </p:nvSpPr>
          <p:spPr bwMode="auto">
            <a:xfrm>
              <a:off x="3708400" y="7118148"/>
              <a:ext cx="238125" cy="142875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5379" name="Rectangle 122"/>
            <p:cNvSpPr>
              <a:spLocks noChangeArrowheads="1"/>
            </p:cNvSpPr>
            <p:nvPr/>
          </p:nvSpPr>
          <p:spPr bwMode="auto">
            <a:xfrm>
              <a:off x="3708400" y="7339294"/>
              <a:ext cx="238125" cy="142875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5380" name="Rectangle 123"/>
            <p:cNvSpPr>
              <a:spLocks noChangeArrowheads="1"/>
            </p:cNvSpPr>
            <p:nvPr/>
          </p:nvSpPr>
          <p:spPr bwMode="auto">
            <a:xfrm>
              <a:off x="3705225" y="7568861"/>
              <a:ext cx="238125" cy="142875"/>
            </a:xfrm>
            <a:prstGeom prst="rect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5381" name="Rectangle 124"/>
            <p:cNvSpPr>
              <a:spLocks noChangeArrowheads="1"/>
            </p:cNvSpPr>
            <p:nvPr/>
          </p:nvSpPr>
          <p:spPr bwMode="auto">
            <a:xfrm>
              <a:off x="3705225" y="7812165"/>
              <a:ext cx="238125" cy="142875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15382" name="Rectangle 125"/>
            <p:cNvSpPr>
              <a:spLocks noChangeArrowheads="1"/>
            </p:cNvSpPr>
            <p:nvPr/>
          </p:nvSpPr>
          <p:spPr bwMode="auto">
            <a:xfrm>
              <a:off x="3705225" y="8002665"/>
              <a:ext cx="238125" cy="142875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E"/>
            </a:p>
          </p:txBody>
        </p:sp>
      </p:grpSp>
      <p:sp>
        <p:nvSpPr>
          <p:cNvPr id="15366" name="Text Box 149"/>
          <p:cNvSpPr txBox="1">
            <a:spLocks noChangeArrowheads="1"/>
          </p:cNvSpPr>
          <p:nvPr/>
        </p:nvSpPr>
        <p:spPr bwMode="auto">
          <a:xfrm>
            <a:off x="6715125" y="4592638"/>
            <a:ext cx="793750" cy="36988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900" b="1"/>
              <a:t>EAST AVOCA</a:t>
            </a:r>
          </a:p>
        </p:txBody>
      </p:sp>
      <p:sp>
        <p:nvSpPr>
          <p:cNvPr id="15367" name="Text Box 149"/>
          <p:cNvSpPr txBox="1">
            <a:spLocks noChangeArrowheads="1"/>
          </p:cNvSpPr>
          <p:nvPr/>
        </p:nvSpPr>
        <p:spPr bwMode="auto">
          <a:xfrm>
            <a:off x="4645025" y="4440238"/>
            <a:ext cx="793750" cy="36988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900" b="1"/>
              <a:t>WEST AVOCA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144463"/>
            <a:ext cx="8675688" cy="620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n-IE" sz="2000" b="1" smtClean="0">
                <a:solidFill>
                  <a:srgbClr val="000066"/>
                </a:solidFill>
                <a:latin typeface="Verdana" pitchFamily="34" charset="0"/>
              </a:rPr>
              <a:t>AVOCA Au-Cu-Zn PROJECT</a:t>
            </a:r>
            <a:r>
              <a:rPr lang="en-IE" sz="1600" b="1" smtClean="0">
                <a:solidFill>
                  <a:srgbClr val="000066"/>
                </a:solidFill>
                <a:latin typeface="Verdana" pitchFamily="34" charset="0"/>
              </a:rPr>
              <a:t/>
            </a:r>
            <a:br>
              <a:rPr lang="en-IE" sz="1600" b="1" smtClean="0">
                <a:solidFill>
                  <a:srgbClr val="000066"/>
                </a:solidFill>
                <a:latin typeface="Verdana" pitchFamily="34" charset="0"/>
              </a:rPr>
            </a:br>
            <a:r>
              <a:rPr lang="en-IE" sz="2000" b="1" smtClean="0">
                <a:solidFill>
                  <a:srgbClr val="000066"/>
                </a:solidFill>
                <a:latin typeface="Verdana" pitchFamily="34" charset="0"/>
              </a:rPr>
              <a:t>Introduction</a:t>
            </a:r>
            <a:endParaRPr lang="en-GB" sz="2000" b="1" smtClean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49250" y="2822575"/>
            <a:ext cx="41211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Priority t</a:t>
            </a:r>
            <a:r>
              <a:rPr lang="en-IE" sz="1600" b="1" kern="0" dirty="0" err="1">
                <a:solidFill>
                  <a:srgbClr val="000066"/>
                </a:solidFill>
                <a:latin typeface="Verdana" pitchFamily="34" charset="0"/>
                <a:cs typeface="+mn-cs"/>
              </a:rPr>
              <a:t>argets</a:t>
            </a: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 and areas of former mining extend from </a:t>
            </a:r>
            <a:r>
              <a:rPr lang="en-IE" sz="1600" b="1" kern="0" dirty="0" err="1">
                <a:solidFill>
                  <a:srgbClr val="000066"/>
                </a:solidFill>
                <a:latin typeface="Verdana" pitchFamily="34" charset="0"/>
                <a:cs typeface="+mn-cs"/>
              </a:rPr>
              <a:t>Rockstown</a:t>
            </a: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 in the northeast to </a:t>
            </a:r>
            <a:r>
              <a:rPr lang="en-IE" sz="1600" b="1" kern="0" dirty="0" err="1">
                <a:solidFill>
                  <a:srgbClr val="000066"/>
                </a:solidFill>
                <a:latin typeface="Verdana" pitchFamily="34" charset="0"/>
                <a:cs typeface="+mn-cs"/>
              </a:rPr>
              <a:t>Ballymoneen</a:t>
            </a: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 in the southwest</a:t>
            </a: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endParaRPr lang="en-IE" sz="16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In the last 20 years there has been notable exploration success in </a:t>
            </a:r>
            <a:r>
              <a:rPr lang="en-IE" sz="1600" b="1" kern="0" dirty="0" err="1">
                <a:solidFill>
                  <a:srgbClr val="000066"/>
                </a:solidFill>
                <a:latin typeface="Verdana" pitchFamily="34" charset="0"/>
                <a:cs typeface="+mn-cs"/>
              </a:rPr>
              <a:t>Kilmacoo</a:t>
            </a: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 (Au) and </a:t>
            </a:r>
            <a:r>
              <a:rPr lang="en-IE" sz="1600" b="1" kern="0" dirty="0" err="1">
                <a:solidFill>
                  <a:srgbClr val="000066"/>
                </a:solidFill>
                <a:latin typeface="Verdana" pitchFamily="34" charset="0"/>
                <a:cs typeface="+mn-cs"/>
              </a:rPr>
              <a:t>Ballymurtagh</a:t>
            </a: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 (Zn-</a:t>
            </a:r>
            <a:r>
              <a:rPr lang="en-IE" sz="1600" b="1" kern="0" dirty="0" err="1">
                <a:solidFill>
                  <a:srgbClr val="000066"/>
                </a:solidFill>
                <a:latin typeface="Verdana" pitchFamily="34" charset="0"/>
                <a:cs typeface="+mn-cs"/>
              </a:rPr>
              <a:t>Pb</a:t>
            </a: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)</a:t>
            </a: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endParaRPr lang="en-IE" sz="16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There is strong structural control on the distribution of the Units; Unit4 and Unit 5 typically lie within sheared synclinal structures</a:t>
            </a:r>
            <a:endParaRPr lang="en-GB" sz="16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16388" name="Picture 4" descr="Figure1 Avoca Geol.jpg"/>
          <p:cNvPicPr>
            <a:picLocks noChangeAspect="1"/>
          </p:cNvPicPr>
          <p:nvPr/>
        </p:nvPicPr>
        <p:blipFill>
          <a:blip r:embed="rId2" cstate="print"/>
          <a:srcRect l="10411" t="33888" r="42242" b="24074"/>
          <a:stretch>
            <a:fillRect/>
          </a:stretch>
        </p:blipFill>
        <p:spPr bwMode="auto">
          <a:xfrm>
            <a:off x="4833938" y="1384300"/>
            <a:ext cx="3852862" cy="4940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9" name="Text Box 149"/>
          <p:cNvSpPr txBox="1">
            <a:spLocks noChangeArrowheads="1"/>
          </p:cNvSpPr>
          <p:nvPr/>
        </p:nvSpPr>
        <p:spPr bwMode="auto">
          <a:xfrm>
            <a:off x="5940425" y="3551238"/>
            <a:ext cx="793750" cy="36988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900" b="1"/>
              <a:t>EAST AVOCA</a:t>
            </a:r>
          </a:p>
        </p:txBody>
      </p:sp>
      <p:sp>
        <p:nvSpPr>
          <p:cNvPr id="105" name="Text Box 149"/>
          <p:cNvSpPr txBox="1">
            <a:spLocks noChangeArrowheads="1"/>
          </p:cNvSpPr>
          <p:nvPr/>
        </p:nvSpPr>
        <p:spPr bwMode="auto">
          <a:xfrm>
            <a:off x="5407025" y="4313238"/>
            <a:ext cx="793750" cy="3698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900" b="1" dirty="0">
                <a:solidFill>
                  <a:schemeClr val="accent6">
                    <a:lumMod val="75000"/>
                  </a:schemeClr>
                </a:solidFill>
              </a:rPr>
              <a:t>WEST AVOCA</a:t>
            </a: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>
            <a:off x="7162800" y="1727200"/>
            <a:ext cx="533400" cy="215900"/>
          </a:xfrm>
          <a:prstGeom prst="line">
            <a:avLst/>
          </a:prstGeom>
          <a:noFill/>
          <a:ln w="31750">
            <a:solidFill>
              <a:srgbClr val="00FF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IE"/>
          </a:p>
        </p:txBody>
      </p:sp>
      <p:sp>
        <p:nvSpPr>
          <p:cNvPr id="16392" name="Line 7"/>
          <p:cNvSpPr>
            <a:spLocks noChangeShapeType="1"/>
          </p:cNvSpPr>
          <p:nvPr/>
        </p:nvSpPr>
        <p:spPr bwMode="auto">
          <a:xfrm flipH="1">
            <a:off x="7188200" y="2692400"/>
            <a:ext cx="584200" cy="254000"/>
          </a:xfrm>
          <a:prstGeom prst="line">
            <a:avLst/>
          </a:prstGeom>
          <a:noFill/>
          <a:ln w="31750">
            <a:solidFill>
              <a:srgbClr val="00FF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IE"/>
          </a:p>
        </p:txBody>
      </p:sp>
      <p:sp>
        <p:nvSpPr>
          <p:cNvPr id="16393" name="Line 7"/>
          <p:cNvSpPr>
            <a:spLocks noChangeShapeType="1"/>
          </p:cNvSpPr>
          <p:nvPr/>
        </p:nvSpPr>
        <p:spPr bwMode="auto">
          <a:xfrm flipH="1">
            <a:off x="7073900" y="3276600"/>
            <a:ext cx="609600" cy="215900"/>
          </a:xfrm>
          <a:prstGeom prst="line">
            <a:avLst/>
          </a:prstGeom>
          <a:noFill/>
          <a:ln w="31750">
            <a:solidFill>
              <a:srgbClr val="00FF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IE"/>
          </a:p>
        </p:txBody>
      </p:sp>
      <p:sp>
        <p:nvSpPr>
          <p:cNvPr id="16394" name="Line 7"/>
          <p:cNvSpPr>
            <a:spLocks noChangeShapeType="1"/>
          </p:cNvSpPr>
          <p:nvPr/>
        </p:nvSpPr>
        <p:spPr bwMode="auto">
          <a:xfrm flipH="1" flipV="1">
            <a:off x="6985000" y="3797300"/>
            <a:ext cx="673100" cy="127000"/>
          </a:xfrm>
          <a:prstGeom prst="line">
            <a:avLst/>
          </a:prstGeom>
          <a:noFill/>
          <a:ln w="31750">
            <a:solidFill>
              <a:srgbClr val="00FF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IE"/>
          </a:p>
        </p:txBody>
      </p:sp>
      <p:sp>
        <p:nvSpPr>
          <p:cNvPr id="16395" name="Line 7"/>
          <p:cNvSpPr>
            <a:spLocks noChangeShapeType="1"/>
          </p:cNvSpPr>
          <p:nvPr/>
        </p:nvSpPr>
        <p:spPr bwMode="auto">
          <a:xfrm flipH="1" flipV="1">
            <a:off x="6667500" y="4254500"/>
            <a:ext cx="647700" cy="139700"/>
          </a:xfrm>
          <a:prstGeom prst="line">
            <a:avLst/>
          </a:prstGeom>
          <a:noFill/>
          <a:ln w="31750">
            <a:solidFill>
              <a:srgbClr val="00FF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IE"/>
          </a:p>
        </p:txBody>
      </p:sp>
      <p:sp>
        <p:nvSpPr>
          <p:cNvPr id="16396" name="Line 7"/>
          <p:cNvSpPr>
            <a:spLocks noChangeShapeType="1"/>
          </p:cNvSpPr>
          <p:nvPr/>
        </p:nvSpPr>
        <p:spPr bwMode="auto">
          <a:xfrm flipH="1" flipV="1">
            <a:off x="6451600" y="4800600"/>
            <a:ext cx="647700" cy="101600"/>
          </a:xfrm>
          <a:prstGeom prst="line">
            <a:avLst/>
          </a:prstGeom>
          <a:noFill/>
          <a:ln w="31750">
            <a:solidFill>
              <a:srgbClr val="00FF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IE"/>
          </a:p>
        </p:txBody>
      </p:sp>
      <p:sp>
        <p:nvSpPr>
          <p:cNvPr id="16397" name="Line 7"/>
          <p:cNvSpPr>
            <a:spLocks noChangeShapeType="1"/>
          </p:cNvSpPr>
          <p:nvPr/>
        </p:nvSpPr>
        <p:spPr bwMode="auto">
          <a:xfrm flipH="1" flipV="1">
            <a:off x="6324600" y="5092700"/>
            <a:ext cx="838200" cy="203200"/>
          </a:xfrm>
          <a:prstGeom prst="line">
            <a:avLst/>
          </a:prstGeom>
          <a:noFill/>
          <a:ln w="31750">
            <a:solidFill>
              <a:srgbClr val="00FF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IE"/>
          </a:p>
        </p:txBody>
      </p:sp>
      <p:sp>
        <p:nvSpPr>
          <p:cNvPr id="16398" name="Line 7"/>
          <p:cNvSpPr>
            <a:spLocks noChangeShapeType="1"/>
          </p:cNvSpPr>
          <p:nvPr/>
        </p:nvSpPr>
        <p:spPr bwMode="auto">
          <a:xfrm flipH="1">
            <a:off x="5981700" y="5867400"/>
            <a:ext cx="1181100" cy="0"/>
          </a:xfrm>
          <a:prstGeom prst="line">
            <a:avLst/>
          </a:prstGeom>
          <a:noFill/>
          <a:ln w="31750">
            <a:solidFill>
              <a:srgbClr val="00FF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IE"/>
          </a:p>
        </p:txBody>
      </p:sp>
      <p:sp>
        <p:nvSpPr>
          <p:cNvPr id="16399" name="Text Box 148"/>
          <p:cNvSpPr txBox="1">
            <a:spLocks noChangeArrowheads="1"/>
          </p:cNvSpPr>
          <p:nvPr/>
        </p:nvSpPr>
        <p:spPr bwMode="auto">
          <a:xfrm>
            <a:off x="7632700" y="3792538"/>
            <a:ext cx="955675" cy="2619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100" b="1"/>
              <a:t>Cronebane</a:t>
            </a:r>
          </a:p>
        </p:txBody>
      </p:sp>
      <p:sp>
        <p:nvSpPr>
          <p:cNvPr id="107" name="Text Box 149"/>
          <p:cNvSpPr txBox="1">
            <a:spLocks noChangeArrowheads="1"/>
          </p:cNvSpPr>
          <p:nvPr/>
        </p:nvSpPr>
        <p:spPr bwMode="auto">
          <a:xfrm>
            <a:off x="7108825" y="4770438"/>
            <a:ext cx="955675" cy="2619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100" b="1" dirty="0" err="1">
                <a:solidFill>
                  <a:schemeClr val="accent6">
                    <a:lumMod val="75000"/>
                  </a:schemeClr>
                </a:solidFill>
              </a:rPr>
              <a:t>Ballygahan</a:t>
            </a:r>
            <a:endParaRPr lang="en-GB" sz="1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401" name="Text Box 150"/>
          <p:cNvSpPr txBox="1">
            <a:spLocks noChangeArrowheads="1"/>
          </p:cNvSpPr>
          <p:nvPr/>
        </p:nvSpPr>
        <p:spPr bwMode="auto">
          <a:xfrm>
            <a:off x="7670800" y="1587500"/>
            <a:ext cx="955675" cy="2619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100" b="1"/>
              <a:t>Rockstown</a:t>
            </a:r>
          </a:p>
        </p:txBody>
      </p:sp>
      <p:sp>
        <p:nvSpPr>
          <p:cNvPr id="109" name="Text Box 149"/>
          <p:cNvSpPr txBox="1">
            <a:spLocks noChangeArrowheads="1"/>
          </p:cNvSpPr>
          <p:nvPr/>
        </p:nvSpPr>
        <p:spPr bwMode="auto">
          <a:xfrm>
            <a:off x="7156450" y="5197475"/>
            <a:ext cx="1111250" cy="2619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100" b="1" dirty="0" err="1">
                <a:solidFill>
                  <a:schemeClr val="accent6">
                    <a:lumMod val="75000"/>
                  </a:schemeClr>
                </a:solidFill>
              </a:rPr>
              <a:t>Ballymurtagh</a:t>
            </a:r>
            <a:endParaRPr lang="en-GB" sz="1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1" name="Text Box 149"/>
          <p:cNvSpPr txBox="1">
            <a:spLocks noChangeArrowheads="1"/>
          </p:cNvSpPr>
          <p:nvPr/>
        </p:nvSpPr>
        <p:spPr bwMode="auto">
          <a:xfrm>
            <a:off x="7180263" y="5737225"/>
            <a:ext cx="1066800" cy="2603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100" b="1" dirty="0" err="1">
                <a:solidFill>
                  <a:schemeClr val="accent6">
                    <a:lumMod val="75000"/>
                  </a:schemeClr>
                </a:solidFill>
              </a:rPr>
              <a:t>Ballymoneen</a:t>
            </a:r>
            <a:endParaRPr lang="en-GB" sz="1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404" name="Text Box 148"/>
          <p:cNvSpPr txBox="1">
            <a:spLocks noChangeArrowheads="1"/>
          </p:cNvSpPr>
          <p:nvPr/>
        </p:nvSpPr>
        <p:spPr bwMode="auto">
          <a:xfrm>
            <a:off x="7669213" y="3136900"/>
            <a:ext cx="955675" cy="2619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100" b="1"/>
              <a:t>Connary</a:t>
            </a:r>
          </a:p>
        </p:txBody>
      </p:sp>
      <p:sp>
        <p:nvSpPr>
          <p:cNvPr id="16405" name="Text Box 148"/>
          <p:cNvSpPr txBox="1">
            <a:spLocks noChangeArrowheads="1"/>
          </p:cNvSpPr>
          <p:nvPr/>
        </p:nvSpPr>
        <p:spPr bwMode="auto">
          <a:xfrm>
            <a:off x="7699375" y="2489200"/>
            <a:ext cx="955675" cy="2619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100" b="1"/>
              <a:t>Kilmacoo</a:t>
            </a:r>
          </a:p>
        </p:txBody>
      </p:sp>
      <p:sp>
        <p:nvSpPr>
          <p:cNvPr id="16406" name="Text Box 148"/>
          <p:cNvSpPr txBox="1">
            <a:spLocks noChangeArrowheads="1"/>
          </p:cNvSpPr>
          <p:nvPr/>
        </p:nvSpPr>
        <p:spPr bwMode="auto">
          <a:xfrm>
            <a:off x="7332663" y="4262438"/>
            <a:ext cx="955675" cy="2619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100" b="1"/>
              <a:t>Tigroney</a:t>
            </a:r>
          </a:p>
        </p:txBody>
      </p:sp>
      <p:sp>
        <p:nvSpPr>
          <p:cNvPr id="16407" name="Rectangle 108"/>
          <p:cNvSpPr>
            <a:spLocks noChangeArrowheads="1"/>
          </p:cNvSpPr>
          <p:nvPr/>
        </p:nvSpPr>
        <p:spPr bwMode="auto">
          <a:xfrm>
            <a:off x="838200" y="977900"/>
            <a:ext cx="3316288" cy="143510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16408" name="Text Box 109"/>
          <p:cNvSpPr txBox="1">
            <a:spLocks noChangeArrowheads="1"/>
          </p:cNvSpPr>
          <p:nvPr/>
        </p:nvSpPr>
        <p:spPr bwMode="auto">
          <a:xfrm>
            <a:off x="1035050" y="1155700"/>
            <a:ext cx="314325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GB" sz="800" i="1">
                <a:latin typeface="Times New Roman" pitchFamily="18" charset="0"/>
              </a:rPr>
              <a:t>              </a:t>
            </a:r>
            <a:r>
              <a:rPr lang="en-GB" sz="1200" b="1">
                <a:latin typeface="Calibri" pitchFamily="34" charset="0"/>
              </a:rPr>
              <a:t>Avoca Mine Sequence (Units 4 &amp; 5)</a:t>
            </a:r>
          </a:p>
          <a:p>
            <a:pPr>
              <a:lnSpc>
                <a:spcPct val="150000"/>
              </a:lnSpc>
            </a:pPr>
            <a:r>
              <a:rPr lang="en-GB" sz="1200" b="1">
                <a:latin typeface="Calibri" pitchFamily="34" charset="0"/>
              </a:rPr>
              <a:t>           Schistose Siliceous Sericitic tuffs (Unit 3)</a:t>
            </a:r>
          </a:p>
          <a:p>
            <a:pPr>
              <a:lnSpc>
                <a:spcPct val="150000"/>
              </a:lnSpc>
            </a:pPr>
            <a:r>
              <a:rPr lang="en-GB" sz="1200" b="1">
                <a:latin typeface="Calibri" pitchFamily="34" charset="0"/>
              </a:rPr>
              <a:t>           Lithic Tuffs and Potassic Rhyolite (Unit 2)</a:t>
            </a:r>
          </a:p>
          <a:p>
            <a:pPr>
              <a:lnSpc>
                <a:spcPct val="150000"/>
              </a:lnSpc>
            </a:pPr>
            <a:r>
              <a:rPr lang="en-GB" sz="1200" b="1">
                <a:latin typeface="Calibri" pitchFamily="34" charset="0"/>
              </a:rPr>
              <a:t>            Mixed Volcanics (Unit 1)</a:t>
            </a:r>
          </a:p>
        </p:txBody>
      </p:sp>
      <p:sp>
        <p:nvSpPr>
          <p:cNvPr id="16409" name="Text Box 110"/>
          <p:cNvSpPr txBox="1">
            <a:spLocks noChangeArrowheads="1"/>
          </p:cNvSpPr>
          <p:nvPr/>
        </p:nvSpPr>
        <p:spPr bwMode="auto">
          <a:xfrm>
            <a:off x="893763" y="985838"/>
            <a:ext cx="1322387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1">
                <a:latin typeface="Times New Roman" pitchFamily="18" charset="0"/>
              </a:rPr>
              <a:t>Key to Volcanics:</a:t>
            </a:r>
          </a:p>
        </p:txBody>
      </p:sp>
      <p:sp>
        <p:nvSpPr>
          <p:cNvPr id="16410" name="Rectangle 118"/>
          <p:cNvSpPr>
            <a:spLocks noChangeArrowheads="1"/>
          </p:cNvSpPr>
          <p:nvPr/>
        </p:nvSpPr>
        <p:spPr bwMode="auto">
          <a:xfrm>
            <a:off x="1031875" y="1293813"/>
            <a:ext cx="295275" cy="136525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16411" name="Rectangle 119"/>
          <p:cNvSpPr>
            <a:spLocks noChangeArrowheads="1"/>
          </p:cNvSpPr>
          <p:nvPr/>
        </p:nvSpPr>
        <p:spPr bwMode="auto">
          <a:xfrm>
            <a:off x="1027113" y="1562100"/>
            <a:ext cx="293687" cy="1365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16412" name="Rectangle 120"/>
          <p:cNvSpPr>
            <a:spLocks noChangeArrowheads="1"/>
          </p:cNvSpPr>
          <p:nvPr/>
        </p:nvSpPr>
        <p:spPr bwMode="auto">
          <a:xfrm>
            <a:off x="1035050" y="1817688"/>
            <a:ext cx="293688" cy="134937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16413" name="Rectangle 121"/>
          <p:cNvSpPr>
            <a:spLocks noChangeArrowheads="1"/>
          </p:cNvSpPr>
          <p:nvPr/>
        </p:nvSpPr>
        <p:spPr bwMode="auto">
          <a:xfrm>
            <a:off x="1035050" y="2093913"/>
            <a:ext cx="293688" cy="134937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144463"/>
            <a:ext cx="8675688" cy="620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n-IE" sz="2000" b="1" smtClean="0">
                <a:solidFill>
                  <a:srgbClr val="000066"/>
                </a:solidFill>
                <a:latin typeface="Verdana" pitchFamily="34" charset="0"/>
              </a:rPr>
              <a:t>AVOCA Au-Cu-Zn PROJECT</a:t>
            </a:r>
            <a:r>
              <a:rPr lang="en-IE" sz="1600" b="1" smtClean="0">
                <a:solidFill>
                  <a:srgbClr val="000066"/>
                </a:solidFill>
                <a:latin typeface="Verdana" pitchFamily="34" charset="0"/>
              </a:rPr>
              <a:t/>
            </a:r>
            <a:br>
              <a:rPr lang="en-IE" sz="1600" b="1" smtClean="0">
                <a:solidFill>
                  <a:srgbClr val="000066"/>
                </a:solidFill>
                <a:latin typeface="Verdana" pitchFamily="34" charset="0"/>
              </a:rPr>
            </a:br>
            <a:r>
              <a:rPr lang="en-IE" sz="2000" b="1" smtClean="0">
                <a:solidFill>
                  <a:srgbClr val="000066"/>
                </a:solidFill>
                <a:latin typeface="Verdana" pitchFamily="34" charset="0"/>
              </a:rPr>
              <a:t>Kilmacoo</a:t>
            </a:r>
            <a:endParaRPr lang="en-GB" sz="2000" b="1" smtClean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49250" y="3546475"/>
            <a:ext cx="3638550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At </a:t>
            </a:r>
            <a:r>
              <a:rPr lang="en-IE" sz="1600" b="1" kern="0" dirty="0" err="1">
                <a:solidFill>
                  <a:srgbClr val="000066"/>
                </a:solidFill>
                <a:latin typeface="Verdana" pitchFamily="34" charset="0"/>
                <a:cs typeface="+mn-cs"/>
              </a:rPr>
              <a:t>Kilmacoo</a:t>
            </a: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, a Resource of at least 300,000t at 1.5g/t Au was identified by </a:t>
            </a:r>
            <a:r>
              <a:rPr lang="en-IE" sz="1600" b="1" kern="0" dirty="0" err="1">
                <a:solidFill>
                  <a:srgbClr val="000066"/>
                </a:solidFill>
                <a:latin typeface="Verdana" pitchFamily="34" charset="0"/>
                <a:cs typeface="+mn-cs"/>
              </a:rPr>
              <a:t>Riofinex</a:t>
            </a: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 associated with ‘banded’ vein quartz</a:t>
            </a: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endParaRPr lang="en-IE" sz="16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Base metal intersections included </a:t>
            </a:r>
            <a:r>
              <a:rPr lang="ga-IE" sz="1600" b="1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7.8m @ 10.92% Zn, 5.22% Pb</a:t>
            </a:r>
            <a:r>
              <a:rPr lang="en-IE" sz="1600" b="1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ga-IE" sz="1600" b="1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15.2m @ 7.3% Zn, 3.4% Pb</a:t>
            </a:r>
            <a:endParaRPr lang="en-IE" sz="1600" b="1" dirty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endParaRPr lang="en-IE" sz="1600" b="1" dirty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 the time of drilling the geology was not understood by </a:t>
            </a:r>
            <a:r>
              <a:rPr lang="en-IE" sz="1600" b="1" dirty="0" err="1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Riofinex</a:t>
            </a:r>
            <a:r>
              <a:rPr lang="en-IE" sz="1600" b="1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as the following sections will show</a:t>
            </a:r>
            <a:endParaRPr lang="ga-IE" sz="1600" b="1" dirty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endParaRPr lang="en-IE" sz="16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endParaRPr lang="en-IE" sz="16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endParaRPr lang="en-GB" sz="16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17412" name="Picture 3" descr="Kilmac Geol.jpg"/>
          <p:cNvPicPr>
            <a:picLocks noChangeAspect="1"/>
          </p:cNvPicPr>
          <p:nvPr/>
        </p:nvPicPr>
        <p:blipFill>
          <a:blip r:embed="rId2" cstate="print"/>
          <a:srcRect l="12347" t="2608" r="17625" b="3378"/>
          <a:stretch>
            <a:fillRect/>
          </a:stretch>
        </p:blipFill>
        <p:spPr bwMode="auto">
          <a:xfrm>
            <a:off x="4013200" y="1295400"/>
            <a:ext cx="5041900" cy="46863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279400" y="993775"/>
            <a:ext cx="3556000" cy="2462213"/>
            <a:chOff x="286603" y="3862333"/>
            <a:chExt cx="3084394" cy="2462213"/>
          </a:xfrm>
        </p:grpSpPr>
        <p:sp>
          <p:nvSpPr>
            <p:cNvPr id="7" name="TextBox 6"/>
            <p:cNvSpPr txBox="1"/>
            <p:nvPr/>
          </p:nvSpPr>
          <p:spPr>
            <a:xfrm>
              <a:off x="286603" y="3862333"/>
              <a:ext cx="2961845" cy="24622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IE" sz="1400" b="1" dirty="0"/>
                <a:t>LEGEND</a:t>
              </a:r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22923" y="4414783"/>
              <a:ext cx="432366" cy="179388"/>
            </a:xfrm>
            <a:prstGeom prst="rect">
              <a:avLst/>
            </a:prstGeom>
            <a:solidFill>
              <a:srgbClr val="FF99FF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14661" y="4689421"/>
              <a:ext cx="432366" cy="180975"/>
            </a:xfrm>
            <a:prstGeom prst="rect">
              <a:avLst/>
            </a:prstGeom>
            <a:solidFill>
              <a:srgbClr val="0000CC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6037" y="4965646"/>
              <a:ext cx="432366" cy="179387"/>
            </a:xfrm>
            <a:prstGeom prst="rect">
              <a:avLst/>
            </a:prstGeom>
            <a:solidFill>
              <a:srgbClr val="FFFF99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6037" y="5240283"/>
              <a:ext cx="432366" cy="179388"/>
            </a:xfrm>
            <a:prstGeom prst="rect">
              <a:avLst/>
            </a:prstGeom>
            <a:solidFill>
              <a:srgbClr val="FFCCFF"/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sp>
          <p:nvSpPr>
            <p:cNvPr id="17423" name="TextBox 12"/>
            <p:cNvSpPr txBox="1">
              <a:spLocks noChangeArrowheads="1"/>
            </p:cNvSpPr>
            <p:nvPr/>
          </p:nvSpPr>
          <p:spPr bwMode="auto">
            <a:xfrm>
              <a:off x="887105" y="4039755"/>
              <a:ext cx="2483892" cy="203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E" sz="1200"/>
                <a:t>Unit 4 Volcanic Sediments</a:t>
              </a:r>
            </a:p>
            <a:p>
              <a:pPr>
                <a:lnSpc>
                  <a:spcPct val="150000"/>
                </a:lnSpc>
              </a:pPr>
              <a:r>
                <a:rPr lang="en-IE" sz="1200"/>
                <a:t>Unit 3 Rhyolite</a:t>
              </a:r>
            </a:p>
            <a:p>
              <a:pPr>
                <a:lnSpc>
                  <a:spcPct val="150000"/>
                </a:lnSpc>
              </a:pPr>
              <a:r>
                <a:rPr lang="en-IE" sz="1200"/>
                <a:t>Massive Sulphide</a:t>
              </a:r>
            </a:p>
            <a:p>
              <a:pPr>
                <a:lnSpc>
                  <a:spcPct val="150000"/>
                </a:lnSpc>
              </a:pPr>
              <a:r>
                <a:rPr lang="en-IE" sz="1200"/>
                <a:t>Unit 3 Silicified Tuffs and Sediments</a:t>
              </a:r>
            </a:p>
            <a:p>
              <a:pPr>
                <a:lnSpc>
                  <a:spcPct val="150000"/>
                </a:lnSpc>
              </a:pPr>
              <a:r>
                <a:rPr lang="en-IE" sz="1200"/>
                <a:t>Unit 2 Lithic Tuffs and Rhyolite</a:t>
              </a:r>
            </a:p>
            <a:p>
              <a:pPr>
                <a:lnSpc>
                  <a:spcPct val="150000"/>
                </a:lnSpc>
              </a:pPr>
              <a:r>
                <a:rPr lang="en-IE" sz="1200"/>
                <a:t>Previous Drillhole</a:t>
              </a:r>
            </a:p>
            <a:p>
              <a:pPr>
                <a:lnSpc>
                  <a:spcPct val="150000"/>
                </a:lnSpc>
              </a:pPr>
              <a:r>
                <a:rPr lang="en-IE" sz="1200"/>
                <a:t>Proposed Drillhole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 flipV="1">
              <a:off x="453216" y="5533971"/>
              <a:ext cx="392434" cy="138112"/>
            </a:xfrm>
            <a:prstGeom prst="line">
              <a:avLst/>
            </a:prstGeom>
            <a:ln w="222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 flipV="1">
              <a:off x="464231" y="5819721"/>
              <a:ext cx="341486" cy="82550"/>
            </a:xfrm>
            <a:prstGeom prst="line">
              <a:avLst/>
            </a:prstGeom>
            <a:ln w="22225">
              <a:solidFill>
                <a:srgbClr val="00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Freeform 19"/>
          <p:cNvSpPr/>
          <p:nvPr/>
        </p:nvSpPr>
        <p:spPr>
          <a:xfrm>
            <a:off x="6858000" y="1373188"/>
            <a:ext cx="1803400" cy="1420812"/>
          </a:xfrm>
          <a:custGeom>
            <a:avLst/>
            <a:gdLst>
              <a:gd name="connsiteX0" fmla="*/ 4762 w 819150"/>
              <a:gd name="connsiteY0" fmla="*/ 657225 h 657225"/>
              <a:gd name="connsiteX1" fmla="*/ 57150 w 819150"/>
              <a:gd name="connsiteY1" fmla="*/ 276225 h 657225"/>
              <a:gd name="connsiteX2" fmla="*/ 0 w 819150"/>
              <a:gd name="connsiteY2" fmla="*/ 276225 h 657225"/>
              <a:gd name="connsiteX3" fmla="*/ 4762 w 819150"/>
              <a:gd name="connsiteY3" fmla="*/ 0 h 657225"/>
              <a:gd name="connsiteX4" fmla="*/ 819150 w 819150"/>
              <a:gd name="connsiteY4" fmla="*/ 4762 h 657225"/>
              <a:gd name="connsiteX5" fmla="*/ 819150 w 819150"/>
              <a:gd name="connsiteY5" fmla="*/ 280987 h 657225"/>
              <a:gd name="connsiteX6" fmla="*/ 128587 w 819150"/>
              <a:gd name="connsiteY6" fmla="*/ 271462 h 657225"/>
              <a:gd name="connsiteX7" fmla="*/ 4762 w 819150"/>
              <a:gd name="connsiteY7" fmla="*/ 657225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" h="657225">
                <a:moveTo>
                  <a:pt x="4762" y="657225"/>
                </a:moveTo>
                <a:lnTo>
                  <a:pt x="57150" y="276225"/>
                </a:lnTo>
                <a:lnTo>
                  <a:pt x="0" y="276225"/>
                </a:lnTo>
                <a:cubicBezTo>
                  <a:pt x="1587" y="184150"/>
                  <a:pt x="3175" y="92075"/>
                  <a:pt x="4762" y="0"/>
                </a:cubicBezTo>
                <a:lnTo>
                  <a:pt x="819150" y="4762"/>
                </a:lnTo>
                <a:lnTo>
                  <a:pt x="819150" y="280987"/>
                </a:lnTo>
                <a:lnTo>
                  <a:pt x="128587" y="271462"/>
                </a:lnTo>
                <a:lnTo>
                  <a:pt x="4762" y="657225"/>
                </a:ln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ga-IE"/>
          </a:p>
        </p:txBody>
      </p:sp>
      <p:sp>
        <p:nvSpPr>
          <p:cNvPr id="17415" name="TextBox 20"/>
          <p:cNvSpPr txBox="1">
            <a:spLocks noChangeArrowheads="1"/>
          </p:cNvSpPr>
          <p:nvPr/>
        </p:nvSpPr>
        <p:spPr bwMode="auto">
          <a:xfrm>
            <a:off x="6908800" y="1398588"/>
            <a:ext cx="17526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1000" b="1"/>
              <a:t>Probabl</a:t>
            </a:r>
            <a:r>
              <a:rPr lang="en-IE" sz="1000" b="1"/>
              <a:t>e</a:t>
            </a:r>
            <a:r>
              <a:rPr lang="ga-IE" sz="1000" b="1"/>
              <a:t> subcrop of zon</a:t>
            </a:r>
            <a:r>
              <a:rPr lang="en-IE" sz="1000" b="1"/>
              <a:t>e</a:t>
            </a:r>
            <a:r>
              <a:rPr lang="ga-IE" sz="1000" b="1"/>
              <a:t> </a:t>
            </a:r>
            <a:r>
              <a:rPr lang="en-IE" sz="1000" b="1"/>
              <a:t>e</a:t>
            </a:r>
            <a:r>
              <a:rPr lang="ga-IE" sz="1000" b="1"/>
              <a:t>ncompassing drill assay valu</a:t>
            </a:r>
            <a:r>
              <a:rPr lang="en-IE" sz="1000" b="1"/>
              <a:t>e</a:t>
            </a:r>
            <a:r>
              <a:rPr lang="ga-IE" sz="1000" b="1"/>
              <a:t>s &gt; 0.2 g/t Au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36563" y="1279525"/>
            <a:ext cx="498475" cy="179388"/>
          </a:xfrm>
          <a:prstGeom prst="rect">
            <a:avLst/>
          </a:prstGeom>
          <a:solidFill>
            <a:srgbClr val="D99694"/>
          </a:solidFill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17417" name="TextBox 30"/>
          <p:cNvSpPr txBox="1">
            <a:spLocks noChangeArrowheads="1"/>
          </p:cNvSpPr>
          <p:nvPr/>
        </p:nvSpPr>
        <p:spPr bwMode="auto">
          <a:xfrm>
            <a:off x="6999288" y="5603875"/>
            <a:ext cx="5762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1200" b="1"/>
              <a:t>200m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144463"/>
            <a:ext cx="8675688" cy="620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n-IE" sz="2000" b="1" smtClean="0">
                <a:solidFill>
                  <a:srgbClr val="000066"/>
                </a:solidFill>
                <a:latin typeface="Verdana" pitchFamily="34" charset="0"/>
              </a:rPr>
              <a:t>AVOCA Au-Cu-Zn PROJECT</a:t>
            </a:r>
            <a:r>
              <a:rPr lang="en-IE" sz="1600" b="1" smtClean="0">
                <a:solidFill>
                  <a:srgbClr val="000066"/>
                </a:solidFill>
                <a:latin typeface="Verdana" pitchFamily="34" charset="0"/>
              </a:rPr>
              <a:t/>
            </a:r>
            <a:br>
              <a:rPr lang="en-IE" sz="1600" b="1" smtClean="0">
                <a:solidFill>
                  <a:srgbClr val="000066"/>
                </a:solidFill>
                <a:latin typeface="Verdana" pitchFamily="34" charset="0"/>
              </a:rPr>
            </a:br>
            <a:r>
              <a:rPr lang="en-IE" sz="2000" b="1" smtClean="0">
                <a:solidFill>
                  <a:srgbClr val="000066"/>
                </a:solidFill>
                <a:latin typeface="Verdana" pitchFamily="34" charset="0"/>
              </a:rPr>
              <a:t> Kilmacoo</a:t>
            </a:r>
            <a:endParaRPr lang="en-GB" sz="2000" b="1" smtClean="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321050" y="5283200"/>
            <a:ext cx="484505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Serial Sections from the northeast show the setting of the mineralization and the extent of drilling</a:t>
            </a: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endParaRPr lang="en-IE" sz="12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Drilling for Au and Zn is immediately justified down dip of hole KG-3</a:t>
            </a:r>
            <a:endParaRPr lang="en-GB" sz="16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18436" name="Picture 3" descr="Kilmac Geol S1.jpg"/>
          <p:cNvPicPr>
            <a:picLocks noChangeAspect="1"/>
          </p:cNvPicPr>
          <p:nvPr/>
        </p:nvPicPr>
        <p:blipFill>
          <a:blip r:embed="rId2" cstate="print"/>
          <a:srcRect l="3079" t="3816" r="2969" b="9557"/>
          <a:stretch>
            <a:fillRect/>
          </a:stretch>
        </p:blipFill>
        <p:spPr bwMode="auto">
          <a:xfrm>
            <a:off x="2514600" y="1054100"/>
            <a:ext cx="6426200" cy="41021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7" name="TextBox 12"/>
          <p:cNvSpPr txBox="1">
            <a:spLocks noChangeArrowheads="1"/>
          </p:cNvSpPr>
          <p:nvPr/>
        </p:nvSpPr>
        <p:spPr bwMode="auto">
          <a:xfrm>
            <a:off x="5392738" y="1882775"/>
            <a:ext cx="423862" cy="23018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900" b="1"/>
              <a:t>1.07</a:t>
            </a:r>
          </a:p>
        </p:txBody>
      </p:sp>
      <p:grpSp>
        <p:nvGrpSpPr>
          <p:cNvPr id="18438" name="Group 14"/>
          <p:cNvGrpSpPr>
            <a:grpSpLocks/>
          </p:cNvGrpSpPr>
          <p:nvPr/>
        </p:nvGrpSpPr>
        <p:grpSpPr bwMode="auto">
          <a:xfrm>
            <a:off x="293688" y="3952875"/>
            <a:ext cx="3059112" cy="2486025"/>
            <a:chOff x="312003" y="3862333"/>
            <a:chExt cx="3058994" cy="2485746"/>
          </a:xfrm>
        </p:grpSpPr>
        <p:sp>
          <p:nvSpPr>
            <p:cNvPr id="16" name="TextBox 15"/>
            <p:cNvSpPr txBox="1"/>
            <p:nvPr/>
          </p:nvSpPr>
          <p:spPr>
            <a:xfrm>
              <a:off x="312003" y="3862333"/>
              <a:ext cx="2962161" cy="24619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IE" sz="1400" b="1" dirty="0"/>
                <a:t>LEGEND</a:t>
              </a:r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23124" y="4135352"/>
              <a:ext cx="431783" cy="179368"/>
            </a:xfrm>
            <a:prstGeom prst="rect">
              <a:avLst/>
            </a:prstGeom>
            <a:solidFill>
              <a:srgbClr val="D99694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24711" y="4409960"/>
              <a:ext cx="433371" cy="180955"/>
            </a:xfrm>
            <a:prstGeom prst="rect">
              <a:avLst/>
            </a:prstGeom>
            <a:solidFill>
              <a:srgbClr val="0000CC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27886" y="4686154"/>
              <a:ext cx="431783" cy="179367"/>
            </a:xfrm>
            <a:prstGeom prst="rect">
              <a:avLst/>
            </a:prstGeom>
            <a:solidFill>
              <a:srgbClr val="FFFF99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16774" y="4960760"/>
              <a:ext cx="431783" cy="180955"/>
            </a:xfrm>
            <a:prstGeom prst="rect">
              <a:avLst/>
            </a:prstGeom>
            <a:solidFill>
              <a:srgbClr val="FFCCFF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sp>
          <p:nvSpPr>
            <p:cNvPr id="18454" name="TextBox 20"/>
            <p:cNvSpPr txBox="1">
              <a:spLocks noChangeArrowheads="1"/>
            </p:cNvSpPr>
            <p:nvPr/>
          </p:nvSpPr>
          <p:spPr bwMode="auto">
            <a:xfrm>
              <a:off x="887105" y="4039755"/>
              <a:ext cx="2483892" cy="230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E" sz="1200" b="1"/>
                <a:t>Unit 4 Tuffs and Sediments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Massive Sulphide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Unit 3 Silicified Tuffs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Unit 2 Lithic Tuffs and Rhyolite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Previous Drillhole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Proposed Drillhole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Syncline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Anticline</a:t>
              </a:r>
            </a:p>
          </p:txBody>
        </p:sp>
        <p:grpSp>
          <p:nvGrpSpPr>
            <p:cNvPr id="18455" name="Group 45"/>
            <p:cNvGrpSpPr>
              <a:grpSpLocks/>
            </p:cNvGrpSpPr>
            <p:nvPr/>
          </p:nvGrpSpPr>
          <p:grpSpPr bwMode="auto">
            <a:xfrm>
              <a:off x="484978" y="5743436"/>
              <a:ext cx="252022" cy="252000"/>
              <a:chOff x="6755643" y="645993"/>
              <a:chExt cx="309349" cy="309349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5400000">
                <a:off x="6770323" y="798799"/>
                <a:ext cx="309820" cy="3897"/>
              </a:xfrm>
              <a:prstGeom prst="line">
                <a:avLst/>
              </a:prstGeom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755711" y="801723"/>
                <a:ext cx="309817" cy="3897"/>
              </a:xfrm>
              <a:prstGeom prst="line">
                <a:avLst/>
              </a:prstGeom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tangle 22"/>
            <p:cNvSpPr/>
            <p:nvPr/>
          </p:nvSpPr>
          <p:spPr>
            <a:xfrm>
              <a:off x="521545" y="6048076"/>
              <a:ext cx="190493" cy="20476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10800000" flipV="1">
              <a:off x="453285" y="5254415"/>
              <a:ext cx="392098" cy="138097"/>
            </a:xfrm>
            <a:prstGeom prst="line">
              <a:avLst/>
            </a:prstGeom>
            <a:ln w="222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0800000" flipV="1">
              <a:off x="464397" y="5541720"/>
              <a:ext cx="341299" cy="80954"/>
            </a:xfrm>
            <a:prstGeom prst="line">
              <a:avLst/>
            </a:prstGeom>
            <a:ln w="22225">
              <a:solidFill>
                <a:srgbClr val="00FF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39" name="Group 27"/>
          <p:cNvGrpSpPr>
            <a:grpSpLocks/>
          </p:cNvGrpSpPr>
          <p:nvPr/>
        </p:nvGrpSpPr>
        <p:grpSpPr bwMode="auto">
          <a:xfrm>
            <a:off x="6780213" y="2168525"/>
            <a:ext cx="3084512" cy="954088"/>
            <a:chOff x="6821606" y="2431581"/>
            <a:chExt cx="3084394" cy="954107"/>
          </a:xfrm>
        </p:grpSpPr>
        <p:sp>
          <p:nvSpPr>
            <p:cNvPr id="29" name="TextBox 28"/>
            <p:cNvSpPr txBox="1"/>
            <p:nvPr/>
          </p:nvSpPr>
          <p:spPr>
            <a:xfrm>
              <a:off x="6821606" y="2431581"/>
              <a:ext cx="2262100" cy="9541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IE" sz="1400" b="1" dirty="0"/>
                <a:t>LEGEND</a:t>
              </a:r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</p:txBody>
        </p:sp>
        <p:sp>
          <p:nvSpPr>
            <p:cNvPr id="18445" name="TextBox 29"/>
            <p:cNvSpPr txBox="1">
              <a:spLocks noChangeArrowheads="1"/>
            </p:cNvSpPr>
            <p:nvPr/>
          </p:nvSpPr>
          <p:spPr bwMode="auto">
            <a:xfrm>
              <a:off x="7422108" y="2601990"/>
              <a:ext cx="2483892" cy="756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E" sz="1000" b="1"/>
                <a:t>Gold Zone with Peak g/t</a:t>
              </a:r>
            </a:p>
            <a:p>
              <a:pPr>
                <a:lnSpc>
                  <a:spcPct val="150000"/>
                </a:lnSpc>
              </a:pPr>
              <a:r>
                <a:rPr lang="en-IE" sz="1000" b="1"/>
                <a:t>Zn with Peak Zn%</a:t>
              </a:r>
            </a:p>
            <a:p>
              <a:pPr>
                <a:lnSpc>
                  <a:spcPct val="150000"/>
                </a:lnSpc>
              </a:pPr>
              <a:r>
                <a:rPr lang="en-IE" sz="1000" b="1"/>
                <a:t>Target</a:t>
              </a:r>
            </a:p>
          </p:txBody>
        </p:sp>
        <p:sp>
          <p:nvSpPr>
            <p:cNvPr id="18446" name="TextBox 30"/>
            <p:cNvSpPr txBox="1">
              <a:spLocks noChangeArrowheads="1"/>
            </p:cNvSpPr>
            <p:nvPr/>
          </p:nvSpPr>
          <p:spPr bwMode="auto">
            <a:xfrm>
              <a:off x="6837522" y="3061467"/>
              <a:ext cx="6495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IE" sz="1400" b="1">
                  <a:solidFill>
                    <a:srgbClr val="FF0000"/>
                  </a:solidFill>
                </a:rPr>
                <a:t>Au</a:t>
              </a:r>
              <a:r>
                <a:rPr lang="en-IE" sz="1400" b="1"/>
                <a:t>/</a:t>
              </a:r>
              <a:r>
                <a:rPr lang="en-IE" sz="1400" b="1">
                  <a:solidFill>
                    <a:srgbClr val="0000CC"/>
                  </a:solidFill>
                </a:rPr>
                <a:t>Zn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10800000" flipV="1">
              <a:off x="7072421" y="2737975"/>
              <a:ext cx="122232" cy="109539"/>
            </a:xfrm>
            <a:prstGeom prst="line">
              <a:avLst/>
            </a:prstGeom>
            <a:ln w="666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0800000" flipV="1">
              <a:off x="7088296" y="2936416"/>
              <a:ext cx="122232" cy="109540"/>
            </a:xfrm>
            <a:prstGeom prst="line">
              <a:avLst/>
            </a:prstGeom>
            <a:ln w="666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440" name="Picture 4" descr="Kilmac Geol.jpg"/>
          <p:cNvPicPr>
            <a:picLocks noChangeAspect="1"/>
          </p:cNvPicPr>
          <p:nvPr/>
        </p:nvPicPr>
        <p:blipFill>
          <a:blip r:embed="rId3" cstate="print"/>
          <a:srcRect l="12347" t="2608" r="17625" b="3378"/>
          <a:stretch>
            <a:fillRect/>
          </a:stretch>
        </p:blipFill>
        <p:spPr bwMode="auto">
          <a:xfrm>
            <a:off x="292100" y="965200"/>
            <a:ext cx="2336800" cy="21717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41" name="TextBox 33"/>
          <p:cNvSpPr txBox="1">
            <a:spLocks noChangeArrowheads="1"/>
          </p:cNvSpPr>
          <p:nvPr/>
        </p:nvSpPr>
        <p:spPr bwMode="auto">
          <a:xfrm>
            <a:off x="4967288" y="4776788"/>
            <a:ext cx="576262" cy="2762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1200" b="1"/>
              <a:t>100m</a:t>
            </a:r>
          </a:p>
        </p:txBody>
      </p:sp>
      <p:cxnSp>
        <p:nvCxnSpPr>
          <p:cNvPr id="36" name="Straight Connector 35"/>
          <p:cNvCxnSpPr/>
          <p:nvPr/>
        </p:nvCxnSpPr>
        <p:spPr>
          <a:xfrm rot="10800000">
            <a:off x="1066800" y="1270000"/>
            <a:ext cx="901700" cy="711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8953500" y="1028700"/>
            <a:ext cx="46038" cy="241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144463"/>
            <a:ext cx="8675688" cy="620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n-IE" sz="2000" b="1" smtClean="0">
                <a:solidFill>
                  <a:srgbClr val="000066"/>
                </a:solidFill>
                <a:latin typeface="Verdana" pitchFamily="34" charset="0"/>
              </a:rPr>
              <a:t>AVOCA Au-Cu-Zn PROJECT</a:t>
            </a:r>
            <a:r>
              <a:rPr lang="en-IE" sz="1600" b="1" smtClean="0">
                <a:solidFill>
                  <a:srgbClr val="000066"/>
                </a:solidFill>
                <a:latin typeface="Verdana" pitchFamily="34" charset="0"/>
              </a:rPr>
              <a:t/>
            </a:r>
            <a:br>
              <a:rPr lang="en-IE" sz="1600" b="1" smtClean="0">
                <a:solidFill>
                  <a:srgbClr val="000066"/>
                </a:solidFill>
                <a:latin typeface="Verdana" pitchFamily="34" charset="0"/>
              </a:rPr>
            </a:br>
            <a:r>
              <a:rPr lang="en-IE" sz="2000" b="1" smtClean="0">
                <a:solidFill>
                  <a:srgbClr val="000066"/>
                </a:solidFill>
                <a:latin typeface="Verdana" pitchFamily="34" charset="0"/>
              </a:rPr>
              <a:t> Kilmacoo</a:t>
            </a:r>
            <a:endParaRPr lang="en-GB" sz="2000" b="1" smtClean="0">
              <a:solidFill>
                <a:srgbClr val="000066"/>
              </a:solidFill>
              <a:latin typeface="Verdana" pitchFamily="34" charset="0"/>
            </a:endParaRPr>
          </a:p>
        </p:txBody>
      </p:sp>
      <p:pic>
        <p:nvPicPr>
          <p:cNvPr id="19459" name="Picture 3" descr="Kilmac Geol S2.jpg"/>
          <p:cNvPicPr>
            <a:picLocks noChangeAspect="1"/>
          </p:cNvPicPr>
          <p:nvPr/>
        </p:nvPicPr>
        <p:blipFill>
          <a:blip r:embed="rId2" cstate="print"/>
          <a:srcRect l="2971" t="4620" r="2893" b="7680"/>
          <a:stretch>
            <a:fillRect/>
          </a:stretch>
        </p:blipFill>
        <p:spPr bwMode="auto">
          <a:xfrm>
            <a:off x="2501900" y="1054100"/>
            <a:ext cx="6438900" cy="4152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0" name="Picture 4" descr="Kilmac Geol.jpg"/>
          <p:cNvPicPr>
            <a:picLocks noChangeAspect="1"/>
          </p:cNvPicPr>
          <p:nvPr/>
        </p:nvPicPr>
        <p:blipFill>
          <a:blip r:embed="rId3" cstate="print"/>
          <a:srcRect l="12347" t="2608" r="17625" b="3378"/>
          <a:stretch>
            <a:fillRect/>
          </a:stretch>
        </p:blipFill>
        <p:spPr bwMode="auto">
          <a:xfrm>
            <a:off x="292100" y="965200"/>
            <a:ext cx="2336800" cy="21717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4776788" y="1168400"/>
            <a:ext cx="5413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1200" b="1"/>
              <a:t>1</a:t>
            </a:r>
            <a:r>
              <a:rPr lang="ga-IE" sz="1200" b="1"/>
              <a:t>5.2</a:t>
            </a:r>
            <a:r>
              <a:rPr lang="en-IE" sz="1200" b="1"/>
              <a:t>7</a:t>
            </a:r>
          </a:p>
        </p:txBody>
      </p:sp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5934075" y="1119188"/>
            <a:ext cx="4619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1200" b="1">
                <a:solidFill>
                  <a:srgbClr val="FF0000"/>
                </a:solidFill>
              </a:rPr>
              <a:t>9.52</a:t>
            </a:r>
            <a:endParaRPr lang="en-IE" sz="1200" b="1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96025" y="1201738"/>
            <a:ext cx="1501775" cy="398462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algn="ctr">
              <a:defRPr/>
            </a:pPr>
            <a:r>
              <a:rPr lang="ga-IE" sz="16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(30m SW of Section)</a:t>
            </a:r>
            <a:endParaRPr lang="en-IE" sz="1600" b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952500" y="1346200"/>
            <a:ext cx="1054100" cy="8255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321050" y="5359400"/>
            <a:ext cx="47180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This Sections marks the </a:t>
            </a:r>
            <a:r>
              <a:rPr lang="en-IE" sz="1600" b="1" kern="0" dirty="0" err="1">
                <a:solidFill>
                  <a:srgbClr val="000066"/>
                </a:solidFill>
                <a:latin typeface="Verdana" pitchFamily="34" charset="0"/>
                <a:cs typeface="+mn-cs"/>
              </a:rPr>
              <a:t>northeastern</a:t>
            </a: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 limit of a </a:t>
            </a:r>
            <a:r>
              <a:rPr lang="en-IE" sz="1600" b="1" kern="0" dirty="0" err="1">
                <a:solidFill>
                  <a:srgbClr val="000066"/>
                </a:solidFill>
                <a:latin typeface="Verdana" pitchFamily="34" charset="0"/>
                <a:cs typeface="+mn-cs"/>
              </a:rPr>
              <a:t>hangingwall</a:t>
            </a: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 Unit 4 syncline</a:t>
            </a: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endParaRPr lang="en-IE" sz="12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Down-dip continuity requires drill testing for Au and Zn</a:t>
            </a:r>
            <a:endParaRPr lang="en-GB" sz="16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</p:txBody>
      </p:sp>
      <p:grpSp>
        <p:nvGrpSpPr>
          <p:cNvPr id="19466" name="Group 14"/>
          <p:cNvGrpSpPr>
            <a:grpSpLocks/>
          </p:cNvGrpSpPr>
          <p:nvPr/>
        </p:nvGrpSpPr>
        <p:grpSpPr bwMode="auto">
          <a:xfrm>
            <a:off x="293688" y="3952875"/>
            <a:ext cx="3059112" cy="2486025"/>
            <a:chOff x="312003" y="3862333"/>
            <a:chExt cx="3058994" cy="2485746"/>
          </a:xfrm>
        </p:grpSpPr>
        <p:sp>
          <p:nvSpPr>
            <p:cNvPr id="16" name="TextBox 15"/>
            <p:cNvSpPr txBox="1"/>
            <p:nvPr/>
          </p:nvSpPr>
          <p:spPr>
            <a:xfrm>
              <a:off x="312003" y="3862333"/>
              <a:ext cx="2962161" cy="24619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IE" sz="1400" b="1" dirty="0"/>
                <a:t>LEGEND</a:t>
              </a:r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23124" y="4135352"/>
              <a:ext cx="431783" cy="179368"/>
            </a:xfrm>
            <a:prstGeom prst="rect">
              <a:avLst/>
            </a:prstGeom>
            <a:solidFill>
              <a:srgbClr val="D99694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24711" y="4409960"/>
              <a:ext cx="433371" cy="180955"/>
            </a:xfrm>
            <a:prstGeom prst="rect">
              <a:avLst/>
            </a:prstGeom>
            <a:solidFill>
              <a:srgbClr val="0000CC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27886" y="4686154"/>
              <a:ext cx="431783" cy="179367"/>
            </a:xfrm>
            <a:prstGeom prst="rect">
              <a:avLst/>
            </a:prstGeom>
            <a:solidFill>
              <a:srgbClr val="FFFF99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16774" y="4960760"/>
              <a:ext cx="431783" cy="180955"/>
            </a:xfrm>
            <a:prstGeom prst="rect">
              <a:avLst/>
            </a:prstGeom>
            <a:solidFill>
              <a:srgbClr val="FFCCFF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sp>
          <p:nvSpPr>
            <p:cNvPr id="19482" name="TextBox 20"/>
            <p:cNvSpPr txBox="1">
              <a:spLocks noChangeArrowheads="1"/>
            </p:cNvSpPr>
            <p:nvPr/>
          </p:nvSpPr>
          <p:spPr bwMode="auto">
            <a:xfrm>
              <a:off x="887105" y="4039755"/>
              <a:ext cx="2483892" cy="230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E" sz="1200" b="1"/>
                <a:t>Unit 4 Tuffs and Sediments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Massive Sulphide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Unit 3 Silicified Tuffs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Unit 2 Lithic Tuffs and Rhyolite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Previous Drillhole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Proposed Drillhole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Syncline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Anticline</a:t>
              </a:r>
            </a:p>
          </p:txBody>
        </p:sp>
        <p:grpSp>
          <p:nvGrpSpPr>
            <p:cNvPr id="19483" name="Group 45"/>
            <p:cNvGrpSpPr>
              <a:grpSpLocks/>
            </p:cNvGrpSpPr>
            <p:nvPr/>
          </p:nvGrpSpPr>
          <p:grpSpPr bwMode="auto">
            <a:xfrm>
              <a:off x="484978" y="5743436"/>
              <a:ext cx="252022" cy="252000"/>
              <a:chOff x="6755643" y="645993"/>
              <a:chExt cx="309349" cy="309349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5400000">
                <a:off x="6770323" y="798799"/>
                <a:ext cx="309820" cy="3897"/>
              </a:xfrm>
              <a:prstGeom prst="line">
                <a:avLst/>
              </a:prstGeom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755711" y="801723"/>
                <a:ext cx="309817" cy="3897"/>
              </a:xfrm>
              <a:prstGeom prst="line">
                <a:avLst/>
              </a:prstGeom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Rectangle 22"/>
            <p:cNvSpPr/>
            <p:nvPr/>
          </p:nvSpPr>
          <p:spPr>
            <a:xfrm>
              <a:off x="521545" y="6048076"/>
              <a:ext cx="190493" cy="20476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10800000" flipV="1">
              <a:off x="453285" y="5254415"/>
              <a:ext cx="392098" cy="138097"/>
            </a:xfrm>
            <a:prstGeom prst="line">
              <a:avLst/>
            </a:prstGeom>
            <a:ln w="222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0800000" flipV="1">
              <a:off x="464397" y="5541720"/>
              <a:ext cx="341299" cy="80954"/>
            </a:xfrm>
            <a:prstGeom prst="line">
              <a:avLst/>
            </a:prstGeom>
            <a:ln w="22225">
              <a:solidFill>
                <a:srgbClr val="00FF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67" name="TextBox 33"/>
          <p:cNvSpPr txBox="1">
            <a:spLocks noChangeArrowheads="1"/>
          </p:cNvSpPr>
          <p:nvPr/>
        </p:nvSpPr>
        <p:spPr bwMode="auto">
          <a:xfrm>
            <a:off x="5005388" y="4776788"/>
            <a:ext cx="576262" cy="2762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1200" b="1"/>
              <a:t>100m</a:t>
            </a:r>
          </a:p>
        </p:txBody>
      </p:sp>
      <p:grpSp>
        <p:nvGrpSpPr>
          <p:cNvPr id="19468" name="Group 34"/>
          <p:cNvGrpSpPr>
            <a:grpSpLocks/>
          </p:cNvGrpSpPr>
          <p:nvPr/>
        </p:nvGrpSpPr>
        <p:grpSpPr bwMode="auto">
          <a:xfrm>
            <a:off x="1598613" y="2917825"/>
            <a:ext cx="3084512" cy="954088"/>
            <a:chOff x="6821606" y="2431581"/>
            <a:chExt cx="3084394" cy="954107"/>
          </a:xfrm>
        </p:grpSpPr>
        <p:sp>
          <p:nvSpPr>
            <p:cNvPr id="36" name="TextBox 35"/>
            <p:cNvSpPr txBox="1"/>
            <p:nvPr/>
          </p:nvSpPr>
          <p:spPr>
            <a:xfrm>
              <a:off x="6821606" y="2431581"/>
              <a:ext cx="2262100" cy="9541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IE" sz="1400" b="1" dirty="0"/>
                <a:t>LEGEND</a:t>
              </a:r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</p:txBody>
        </p:sp>
        <p:sp>
          <p:nvSpPr>
            <p:cNvPr id="19473" name="TextBox 36"/>
            <p:cNvSpPr txBox="1">
              <a:spLocks noChangeArrowheads="1"/>
            </p:cNvSpPr>
            <p:nvPr/>
          </p:nvSpPr>
          <p:spPr bwMode="auto">
            <a:xfrm>
              <a:off x="7422108" y="2601990"/>
              <a:ext cx="2483892" cy="756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E" sz="1000" b="1"/>
                <a:t>Gold Zone with Peak g/t</a:t>
              </a:r>
            </a:p>
            <a:p>
              <a:pPr>
                <a:lnSpc>
                  <a:spcPct val="150000"/>
                </a:lnSpc>
              </a:pPr>
              <a:r>
                <a:rPr lang="en-IE" sz="1000" b="1"/>
                <a:t>Zn with Peak Zn%</a:t>
              </a:r>
            </a:p>
            <a:p>
              <a:pPr>
                <a:lnSpc>
                  <a:spcPct val="150000"/>
                </a:lnSpc>
              </a:pPr>
              <a:r>
                <a:rPr lang="en-IE" sz="1000" b="1"/>
                <a:t>Target</a:t>
              </a:r>
            </a:p>
          </p:txBody>
        </p:sp>
        <p:sp>
          <p:nvSpPr>
            <p:cNvPr id="19474" name="TextBox 37"/>
            <p:cNvSpPr txBox="1">
              <a:spLocks noChangeArrowheads="1"/>
            </p:cNvSpPr>
            <p:nvPr/>
          </p:nvSpPr>
          <p:spPr bwMode="auto">
            <a:xfrm>
              <a:off x="6837522" y="3061467"/>
              <a:ext cx="6495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IE" sz="1400" b="1">
                  <a:solidFill>
                    <a:srgbClr val="FF0000"/>
                  </a:solidFill>
                </a:rPr>
                <a:t>Au</a:t>
              </a:r>
              <a:r>
                <a:rPr lang="en-IE" sz="1400" b="1"/>
                <a:t>/</a:t>
              </a:r>
              <a:r>
                <a:rPr lang="en-IE" sz="1400" b="1">
                  <a:solidFill>
                    <a:srgbClr val="0000CC"/>
                  </a:solidFill>
                </a:rPr>
                <a:t>Zn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 rot="10800000" flipV="1">
              <a:off x="7072421" y="2737975"/>
              <a:ext cx="122232" cy="109539"/>
            </a:xfrm>
            <a:prstGeom prst="line">
              <a:avLst/>
            </a:prstGeom>
            <a:ln w="666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0800000" flipV="1">
              <a:off x="7088296" y="2936416"/>
              <a:ext cx="122232" cy="109540"/>
            </a:xfrm>
            <a:prstGeom prst="line">
              <a:avLst/>
            </a:prstGeom>
            <a:ln w="666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4749800" y="1955800"/>
            <a:ext cx="203200" cy="88900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19470" name="Line 7"/>
          <p:cNvSpPr>
            <a:spLocks noChangeShapeType="1"/>
          </p:cNvSpPr>
          <p:nvPr/>
        </p:nvSpPr>
        <p:spPr bwMode="auto">
          <a:xfrm flipH="1">
            <a:off x="4965700" y="1422400"/>
            <a:ext cx="63500" cy="596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IE"/>
          </a:p>
        </p:txBody>
      </p:sp>
      <p:sp>
        <p:nvSpPr>
          <p:cNvPr id="19471" name="Line 7"/>
          <p:cNvSpPr>
            <a:spLocks noChangeShapeType="1"/>
          </p:cNvSpPr>
          <p:nvPr/>
        </p:nvSpPr>
        <p:spPr bwMode="auto">
          <a:xfrm flipH="1">
            <a:off x="5295900" y="1371600"/>
            <a:ext cx="787400" cy="4191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144463"/>
            <a:ext cx="8675688" cy="6207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n-IE" sz="2000" b="1" smtClean="0">
                <a:solidFill>
                  <a:srgbClr val="000066"/>
                </a:solidFill>
                <a:latin typeface="Verdana" pitchFamily="34" charset="0"/>
              </a:rPr>
              <a:t>AVOCA Au-Cu-Zn PROJECT</a:t>
            </a:r>
            <a:r>
              <a:rPr lang="en-IE" sz="1600" b="1" smtClean="0">
                <a:solidFill>
                  <a:srgbClr val="000066"/>
                </a:solidFill>
                <a:latin typeface="Verdana" pitchFamily="34" charset="0"/>
              </a:rPr>
              <a:t/>
            </a:r>
            <a:br>
              <a:rPr lang="en-IE" sz="1600" b="1" smtClean="0">
                <a:solidFill>
                  <a:srgbClr val="000066"/>
                </a:solidFill>
                <a:latin typeface="Verdana" pitchFamily="34" charset="0"/>
              </a:rPr>
            </a:br>
            <a:r>
              <a:rPr lang="en-IE" sz="2000" b="1" smtClean="0">
                <a:solidFill>
                  <a:srgbClr val="000066"/>
                </a:solidFill>
                <a:latin typeface="Verdana" pitchFamily="34" charset="0"/>
              </a:rPr>
              <a:t> Kilmacoo</a:t>
            </a:r>
            <a:endParaRPr lang="en-GB" sz="2000" b="1" smtClean="0">
              <a:solidFill>
                <a:srgbClr val="000066"/>
              </a:solidFill>
              <a:latin typeface="Verdana" pitchFamily="34" charset="0"/>
            </a:endParaRPr>
          </a:p>
        </p:txBody>
      </p:sp>
      <p:pic>
        <p:nvPicPr>
          <p:cNvPr id="20483" name="Picture 3" descr="Kilmac Geol S3.jpg"/>
          <p:cNvPicPr>
            <a:picLocks noChangeAspect="1"/>
          </p:cNvPicPr>
          <p:nvPr/>
        </p:nvPicPr>
        <p:blipFill>
          <a:blip r:embed="rId2" cstate="print"/>
          <a:srcRect l="2785" t="4353" r="3079" b="7948"/>
          <a:stretch>
            <a:fillRect/>
          </a:stretch>
        </p:blipFill>
        <p:spPr bwMode="auto">
          <a:xfrm>
            <a:off x="2489200" y="1054100"/>
            <a:ext cx="6438900" cy="4152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4" name="Picture 4" descr="Kilmac Geol.jpg"/>
          <p:cNvPicPr>
            <a:picLocks noChangeAspect="1"/>
          </p:cNvPicPr>
          <p:nvPr/>
        </p:nvPicPr>
        <p:blipFill>
          <a:blip r:embed="rId3" cstate="print"/>
          <a:srcRect l="12347" t="2608" r="17625" b="3378"/>
          <a:stretch>
            <a:fillRect/>
          </a:stretch>
        </p:blipFill>
        <p:spPr bwMode="auto">
          <a:xfrm>
            <a:off x="292100" y="965200"/>
            <a:ext cx="2336800" cy="21717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5" name="TextBox 25"/>
          <p:cNvSpPr txBox="1">
            <a:spLocks noChangeArrowheads="1"/>
          </p:cNvSpPr>
          <p:nvPr/>
        </p:nvSpPr>
        <p:spPr bwMode="auto">
          <a:xfrm>
            <a:off x="5991225" y="1042988"/>
            <a:ext cx="2695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1000" b="1"/>
              <a:t>B</a:t>
            </a:r>
            <a:r>
              <a:rPr lang="en-IE" sz="1000" b="1"/>
              <a:t>E</a:t>
            </a:r>
            <a:r>
              <a:rPr lang="ga-IE" sz="1000" b="1"/>
              <a:t>ST BAS</a:t>
            </a:r>
            <a:r>
              <a:rPr lang="en-IE" sz="1000" b="1"/>
              <a:t>E</a:t>
            </a:r>
            <a:r>
              <a:rPr lang="ga-IE" sz="1000" b="1"/>
              <a:t> M</a:t>
            </a:r>
            <a:r>
              <a:rPr lang="en-IE" sz="1000" b="1"/>
              <a:t>E</a:t>
            </a:r>
            <a:r>
              <a:rPr lang="ga-IE" sz="1000" b="1"/>
              <a:t>TAL INT</a:t>
            </a:r>
            <a:r>
              <a:rPr lang="en-IE" sz="1000" b="1"/>
              <a:t>E</a:t>
            </a:r>
            <a:r>
              <a:rPr lang="ga-IE" sz="1000" b="1"/>
              <a:t>RS</a:t>
            </a:r>
            <a:r>
              <a:rPr lang="en-IE" sz="1000" b="1"/>
              <a:t>E</a:t>
            </a:r>
            <a:r>
              <a:rPr lang="ga-IE" sz="1000" b="1"/>
              <a:t>CTION</a:t>
            </a:r>
          </a:p>
          <a:p>
            <a:r>
              <a:rPr lang="ga-IE" sz="1000" b="1"/>
              <a:t>KG 8: 7.8m @ 10.92% Zn, 5.22% Pb</a:t>
            </a:r>
          </a:p>
        </p:txBody>
      </p:sp>
      <p:cxnSp>
        <p:nvCxnSpPr>
          <p:cNvPr id="27" name="Straight Connector 26"/>
          <p:cNvCxnSpPr/>
          <p:nvPr/>
        </p:nvCxnSpPr>
        <p:spPr>
          <a:xfrm rot="10800000">
            <a:off x="1003300" y="1498600"/>
            <a:ext cx="952500" cy="8001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3321050" y="5321300"/>
            <a:ext cx="47434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It is clear that the best developed Au zone to date lies between the </a:t>
            </a:r>
            <a:r>
              <a:rPr lang="en-IE" sz="1600" b="1" kern="0" dirty="0" err="1">
                <a:solidFill>
                  <a:srgbClr val="000066"/>
                </a:solidFill>
                <a:latin typeface="Verdana" pitchFamily="34" charset="0"/>
                <a:cs typeface="+mn-cs"/>
              </a:rPr>
              <a:t>hangingwall</a:t>
            </a: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 and main Unit 4 zones</a:t>
            </a: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endParaRPr lang="en-IE" sz="12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  <a:p>
            <a:pPr marL="185738" indent="-185738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Font typeface="Arial" charset="0"/>
              <a:buChar char="●"/>
              <a:defRPr/>
            </a:pP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The down dip extension may have been tested by </a:t>
            </a:r>
            <a:r>
              <a:rPr lang="en-IE" sz="1600" b="1" kern="0" dirty="0" err="1">
                <a:solidFill>
                  <a:srgbClr val="000066"/>
                </a:solidFill>
                <a:latin typeface="Verdana" pitchFamily="34" charset="0"/>
                <a:cs typeface="+mn-cs"/>
              </a:rPr>
              <a:t>drillhole</a:t>
            </a:r>
            <a:r>
              <a:rPr lang="en-IE" sz="1600" b="1" kern="0" dirty="0">
                <a:solidFill>
                  <a:srgbClr val="000066"/>
                </a:solidFill>
                <a:latin typeface="Verdana" pitchFamily="34" charset="0"/>
                <a:cs typeface="+mn-cs"/>
              </a:rPr>
              <a:t> AV-1 but this has yet to be reassessed</a:t>
            </a:r>
            <a:endParaRPr lang="en-GB" sz="1600" b="1" kern="0" dirty="0">
              <a:solidFill>
                <a:srgbClr val="000066"/>
              </a:solidFill>
              <a:latin typeface="Verdana" pitchFamily="34" charset="0"/>
              <a:cs typeface="+mn-cs"/>
            </a:endParaRPr>
          </a:p>
        </p:txBody>
      </p:sp>
      <p:grpSp>
        <p:nvGrpSpPr>
          <p:cNvPr id="20488" name="Group 29"/>
          <p:cNvGrpSpPr>
            <a:grpSpLocks/>
          </p:cNvGrpSpPr>
          <p:nvPr/>
        </p:nvGrpSpPr>
        <p:grpSpPr bwMode="auto">
          <a:xfrm>
            <a:off x="293688" y="3952875"/>
            <a:ext cx="3059112" cy="2486025"/>
            <a:chOff x="312003" y="3862333"/>
            <a:chExt cx="3058994" cy="2485746"/>
          </a:xfrm>
        </p:grpSpPr>
        <p:sp>
          <p:nvSpPr>
            <p:cNvPr id="31" name="TextBox 30"/>
            <p:cNvSpPr txBox="1"/>
            <p:nvPr/>
          </p:nvSpPr>
          <p:spPr>
            <a:xfrm>
              <a:off x="312003" y="3862333"/>
              <a:ext cx="2962161" cy="24619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IE" sz="1400" b="1" dirty="0"/>
                <a:t>LEGEND</a:t>
              </a:r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23124" y="4135352"/>
              <a:ext cx="431783" cy="179368"/>
            </a:xfrm>
            <a:prstGeom prst="rect">
              <a:avLst/>
            </a:prstGeom>
            <a:solidFill>
              <a:srgbClr val="D99694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24711" y="4409960"/>
              <a:ext cx="433371" cy="180955"/>
            </a:xfrm>
            <a:prstGeom prst="rect">
              <a:avLst/>
            </a:prstGeom>
            <a:solidFill>
              <a:srgbClr val="0000CC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27886" y="4686154"/>
              <a:ext cx="431783" cy="179367"/>
            </a:xfrm>
            <a:prstGeom prst="rect">
              <a:avLst/>
            </a:prstGeom>
            <a:solidFill>
              <a:srgbClr val="FFFF99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16774" y="4960760"/>
              <a:ext cx="431783" cy="180955"/>
            </a:xfrm>
            <a:prstGeom prst="rect">
              <a:avLst/>
            </a:prstGeom>
            <a:solidFill>
              <a:srgbClr val="FFCCFF"/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sp>
          <p:nvSpPr>
            <p:cNvPr id="20511" name="TextBox 35"/>
            <p:cNvSpPr txBox="1">
              <a:spLocks noChangeArrowheads="1"/>
            </p:cNvSpPr>
            <p:nvPr/>
          </p:nvSpPr>
          <p:spPr bwMode="auto">
            <a:xfrm>
              <a:off x="887105" y="4039755"/>
              <a:ext cx="2483892" cy="230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E" sz="1200" b="1"/>
                <a:t>Unit 4 Tuffs and Sediments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Massive Sulphide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Unit 3 Silicified Tuffs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Unit 2 Lithic Tuffs and Rhyolite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Previous Drillhole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Proposed Drillhole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Syncline</a:t>
              </a:r>
            </a:p>
            <a:p>
              <a:pPr>
                <a:lnSpc>
                  <a:spcPct val="150000"/>
                </a:lnSpc>
              </a:pPr>
              <a:r>
                <a:rPr lang="en-IE" sz="1200" b="1"/>
                <a:t>Anticline</a:t>
              </a:r>
            </a:p>
          </p:txBody>
        </p:sp>
        <p:grpSp>
          <p:nvGrpSpPr>
            <p:cNvPr id="20512" name="Group 45"/>
            <p:cNvGrpSpPr>
              <a:grpSpLocks/>
            </p:cNvGrpSpPr>
            <p:nvPr/>
          </p:nvGrpSpPr>
          <p:grpSpPr bwMode="auto">
            <a:xfrm>
              <a:off x="484978" y="5743436"/>
              <a:ext cx="252022" cy="252000"/>
              <a:chOff x="6755643" y="645993"/>
              <a:chExt cx="309349" cy="309349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 rot="5400000">
                <a:off x="6770323" y="798799"/>
                <a:ext cx="309820" cy="3897"/>
              </a:xfrm>
              <a:prstGeom prst="line">
                <a:avLst/>
              </a:prstGeom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755711" y="801723"/>
                <a:ext cx="309817" cy="3897"/>
              </a:xfrm>
              <a:prstGeom prst="line">
                <a:avLst/>
              </a:prstGeom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Rectangle 37"/>
            <p:cNvSpPr/>
            <p:nvPr/>
          </p:nvSpPr>
          <p:spPr>
            <a:xfrm>
              <a:off x="521545" y="6048076"/>
              <a:ext cx="190493" cy="204764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IE"/>
            </a:p>
          </p:txBody>
        </p:sp>
        <p:cxnSp>
          <p:nvCxnSpPr>
            <p:cNvPr id="39" name="Straight Connector 38"/>
            <p:cNvCxnSpPr/>
            <p:nvPr/>
          </p:nvCxnSpPr>
          <p:spPr>
            <a:xfrm rot="10800000" flipV="1">
              <a:off x="453285" y="5254415"/>
              <a:ext cx="392098" cy="138097"/>
            </a:xfrm>
            <a:prstGeom prst="line">
              <a:avLst/>
            </a:prstGeom>
            <a:ln w="2222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0800000" flipV="1">
              <a:off x="464397" y="5541720"/>
              <a:ext cx="341299" cy="80954"/>
            </a:xfrm>
            <a:prstGeom prst="line">
              <a:avLst/>
            </a:prstGeom>
            <a:ln w="22225">
              <a:solidFill>
                <a:srgbClr val="00FF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89" name="TextBox 48"/>
          <p:cNvSpPr txBox="1">
            <a:spLocks noChangeArrowheads="1"/>
          </p:cNvSpPr>
          <p:nvPr/>
        </p:nvSpPr>
        <p:spPr bwMode="auto">
          <a:xfrm>
            <a:off x="4903788" y="4725988"/>
            <a:ext cx="576262" cy="2762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1200" b="1"/>
              <a:t>100m</a:t>
            </a:r>
          </a:p>
        </p:txBody>
      </p:sp>
      <p:grpSp>
        <p:nvGrpSpPr>
          <p:cNvPr id="20490" name="Group 49"/>
          <p:cNvGrpSpPr>
            <a:grpSpLocks/>
          </p:cNvGrpSpPr>
          <p:nvPr/>
        </p:nvGrpSpPr>
        <p:grpSpPr bwMode="auto">
          <a:xfrm>
            <a:off x="1598613" y="2917825"/>
            <a:ext cx="3084512" cy="954088"/>
            <a:chOff x="6821606" y="2431581"/>
            <a:chExt cx="3084394" cy="954107"/>
          </a:xfrm>
        </p:grpSpPr>
        <p:sp>
          <p:nvSpPr>
            <p:cNvPr id="51" name="TextBox 50"/>
            <p:cNvSpPr txBox="1"/>
            <p:nvPr/>
          </p:nvSpPr>
          <p:spPr>
            <a:xfrm>
              <a:off x="6821606" y="2431581"/>
              <a:ext cx="2262100" cy="9541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IE" sz="1400" b="1" dirty="0"/>
                <a:t>LEGEND</a:t>
              </a:r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  <a:p>
              <a:pPr>
                <a:defRPr/>
              </a:pPr>
              <a:endParaRPr lang="en-IE" sz="1400" b="1" dirty="0"/>
            </a:p>
          </p:txBody>
        </p:sp>
        <p:sp>
          <p:nvSpPr>
            <p:cNvPr id="20502" name="TextBox 51"/>
            <p:cNvSpPr txBox="1">
              <a:spLocks noChangeArrowheads="1"/>
            </p:cNvSpPr>
            <p:nvPr/>
          </p:nvSpPr>
          <p:spPr bwMode="auto">
            <a:xfrm>
              <a:off x="7422108" y="2601990"/>
              <a:ext cx="2483892" cy="756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E" sz="1000" b="1"/>
                <a:t>Gold Zone with Peak g/t</a:t>
              </a:r>
            </a:p>
            <a:p>
              <a:pPr>
                <a:lnSpc>
                  <a:spcPct val="150000"/>
                </a:lnSpc>
              </a:pPr>
              <a:r>
                <a:rPr lang="en-IE" sz="1000" b="1"/>
                <a:t>Zn with Peak Zn%</a:t>
              </a:r>
            </a:p>
            <a:p>
              <a:pPr>
                <a:lnSpc>
                  <a:spcPct val="150000"/>
                </a:lnSpc>
              </a:pPr>
              <a:r>
                <a:rPr lang="en-IE" sz="1000" b="1"/>
                <a:t>Target</a:t>
              </a:r>
            </a:p>
          </p:txBody>
        </p:sp>
        <p:sp>
          <p:nvSpPr>
            <p:cNvPr id="20503" name="TextBox 52"/>
            <p:cNvSpPr txBox="1">
              <a:spLocks noChangeArrowheads="1"/>
            </p:cNvSpPr>
            <p:nvPr/>
          </p:nvSpPr>
          <p:spPr bwMode="auto">
            <a:xfrm>
              <a:off x="6837522" y="3061467"/>
              <a:ext cx="64953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IE" sz="1400" b="1">
                  <a:solidFill>
                    <a:srgbClr val="FF0000"/>
                  </a:solidFill>
                </a:rPr>
                <a:t>Au</a:t>
              </a:r>
              <a:r>
                <a:rPr lang="en-IE" sz="1400" b="1"/>
                <a:t>/</a:t>
              </a:r>
              <a:r>
                <a:rPr lang="en-IE" sz="1400" b="1">
                  <a:solidFill>
                    <a:srgbClr val="0000CC"/>
                  </a:solidFill>
                </a:rPr>
                <a:t>Zn</a:t>
              </a:r>
            </a:p>
          </p:txBody>
        </p:sp>
        <p:cxnSp>
          <p:nvCxnSpPr>
            <p:cNvPr id="54" name="Straight Connector 53"/>
            <p:cNvCxnSpPr/>
            <p:nvPr/>
          </p:nvCxnSpPr>
          <p:spPr>
            <a:xfrm rot="10800000" flipV="1">
              <a:off x="7072421" y="2737975"/>
              <a:ext cx="122232" cy="109539"/>
            </a:xfrm>
            <a:prstGeom prst="line">
              <a:avLst/>
            </a:prstGeom>
            <a:ln w="666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0800000" flipV="1">
              <a:off x="7088296" y="2936416"/>
              <a:ext cx="122232" cy="109540"/>
            </a:xfrm>
            <a:prstGeom prst="line">
              <a:avLst/>
            </a:prstGeom>
            <a:ln w="666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91" name="TextBox 55"/>
          <p:cNvSpPr txBox="1">
            <a:spLocks noChangeArrowheads="1"/>
          </p:cNvSpPr>
          <p:nvPr/>
        </p:nvSpPr>
        <p:spPr bwMode="auto">
          <a:xfrm>
            <a:off x="5818188" y="1371600"/>
            <a:ext cx="482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1200" b="1"/>
              <a:t>7.35</a:t>
            </a:r>
          </a:p>
        </p:txBody>
      </p:sp>
      <p:sp>
        <p:nvSpPr>
          <p:cNvPr id="20492" name="TextBox 56"/>
          <p:cNvSpPr txBox="1">
            <a:spLocks noChangeArrowheads="1"/>
          </p:cNvSpPr>
          <p:nvPr/>
        </p:nvSpPr>
        <p:spPr bwMode="auto">
          <a:xfrm>
            <a:off x="4422775" y="1119188"/>
            <a:ext cx="5683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1200" b="1">
                <a:solidFill>
                  <a:srgbClr val="FF0000"/>
                </a:solidFill>
              </a:rPr>
              <a:t>14.70</a:t>
            </a:r>
          </a:p>
        </p:txBody>
      </p:sp>
      <p:sp>
        <p:nvSpPr>
          <p:cNvPr id="20493" name="Line 7"/>
          <p:cNvSpPr>
            <a:spLocks noChangeShapeType="1"/>
          </p:cNvSpPr>
          <p:nvPr/>
        </p:nvSpPr>
        <p:spPr bwMode="auto">
          <a:xfrm flipH="1">
            <a:off x="3733800" y="2489200"/>
            <a:ext cx="1016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IE"/>
          </a:p>
        </p:txBody>
      </p:sp>
      <p:sp>
        <p:nvSpPr>
          <p:cNvPr id="20494" name="TextBox 58"/>
          <p:cNvSpPr txBox="1">
            <a:spLocks noChangeArrowheads="1"/>
          </p:cNvSpPr>
          <p:nvPr/>
        </p:nvSpPr>
        <p:spPr bwMode="auto">
          <a:xfrm>
            <a:off x="3811588" y="1219200"/>
            <a:ext cx="568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1200" b="1"/>
              <a:t>58.32</a:t>
            </a:r>
          </a:p>
        </p:txBody>
      </p:sp>
      <p:sp>
        <p:nvSpPr>
          <p:cNvPr id="20495" name="TextBox 59"/>
          <p:cNvSpPr txBox="1">
            <a:spLocks noChangeArrowheads="1"/>
          </p:cNvSpPr>
          <p:nvPr/>
        </p:nvSpPr>
        <p:spPr bwMode="auto">
          <a:xfrm>
            <a:off x="3228975" y="2338388"/>
            <a:ext cx="5588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1200" b="1">
                <a:solidFill>
                  <a:srgbClr val="FF0000"/>
                </a:solidFill>
              </a:rPr>
              <a:t>11.30</a:t>
            </a:r>
          </a:p>
        </p:txBody>
      </p:sp>
      <p:sp>
        <p:nvSpPr>
          <p:cNvPr id="20496" name="Line 7"/>
          <p:cNvSpPr>
            <a:spLocks noChangeShapeType="1"/>
          </p:cNvSpPr>
          <p:nvPr/>
        </p:nvSpPr>
        <p:spPr bwMode="auto">
          <a:xfrm flipH="1" flipV="1">
            <a:off x="4114800" y="1447800"/>
            <a:ext cx="850900" cy="660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IE"/>
          </a:p>
        </p:txBody>
      </p:sp>
      <p:sp>
        <p:nvSpPr>
          <p:cNvPr id="20497" name="Line 7"/>
          <p:cNvSpPr>
            <a:spLocks noChangeShapeType="1"/>
          </p:cNvSpPr>
          <p:nvPr/>
        </p:nvSpPr>
        <p:spPr bwMode="auto">
          <a:xfrm flipH="1" flipV="1">
            <a:off x="4711700" y="1346200"/>
            <a:ext cx="469900" cy="558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IE"/>
          </a:p>
        </p:txBody>
      </p:sp>
      <p:sp>
        <p:nvSpPr>
          <p:cNvPr id="20498" name="Line 7"/>
          <p:cNvSpPr>
            <a:spLocks noChangeShapeType="1"/>
          </p:cNvSpPr>
          <p:nvPr/>
        </p:nvSpPr>
        <p:spPr bwMode="auto">
          <a:xfrm flipH="1">
            <a:off x="5232400" y="1600200"/>
            <a:ext cx="80010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en-IE"/>
          </a:p>
        </p:txBody>
      </p:sp>
      <p:cxnSp>
        <p:nvCxnSpPr>
          <p:cNvPr id="68" name="Straight Connector 67"/>
          <p:cNvCxnSpPr/>
          <p:nvPr/>
        </p:nvCxnSpPr>
        <p:spPr>
          <a:xfrm rot="5400000">
            <a:off x="5765800" y="2438400"/>
            <a:ext cx="2590800" cy="170180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0" name="TextBox 68"/>
          <p:cNvSpPr txBox="1">
            <a:spLocks noChangeArrowheads="1"/>
          </p:cNvSpPr>
          <p:nvPr/>
        </p:nvSpPr>
        <p:spPr bwMode="auto">
          <a:xfrm>
            <a:off x="7824788" y="1739900"/>
            <a:ext cx="5699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1200" b="1"/>
              <a:t>KIL-1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19215</TotalTime>
  <Words>1803</Words>
  <Application>Microsoft Office PowerPoint</Application>
  <PresentationFormat>On-screen Show (4:3)</PresentationFormat>
  <Paragraphs>463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 </vt:lpstr>
      <vt:lpstr>AVOCA Au-Cu-Zn PROJECT Introduction</vt:lpstr>
      <vt:lpstr>AVOCA Au-Cu-Zn PROJECT Introduction</vt:lpstr>
      <vt:lpstr>AVOCA Au-Cu-Zn PROJECT Geology</vt:lpstr>
      <vt:lpstr>AVOCA Au-Cu-Zn PROJECT Introduction</vt:lpstr>
      <vt:lpstr>AVOCA Au-Cu-Zn PROJECT Kilmacoo</vt:lpstr>
      <vt:lpstr>AVOCA Au-Cu-Zn PROJECT  Kilmacoo</vt:lpstr>
      <vt:lpstr>AVOCA Au-Cu-Zn PROJECT  Kilmacoo</vt:lpstr>
      <vt:lpstr>AVOCA Au-Cu-Zn PROJECT  Kilmacoo</vt:lpstr>
      <vt:lpstr>AVOCA Au-Cu-Zn PROJECT  Kilmacoo</vt:lpstr>
      <vt:lpstr>AVOCA Au-Cu-Zn PROJECT  Kilmacoo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AVOCA Au-Cu-Zn PROJECT Ballymoneen</vt:lpstr>
      <vt:lpstr>AVOCA Au-Cu-Zn PROJECT  Ballymoneen</vt:lpstr>
      <vt:lpstr>AVOCA Au-Cu-Zn PROJECT  Ballymoneen</vt:lpstr>
      <vt:lpstr>AVOCA Au-Cu-Zn PROJECT  Ballymoneen</vt:lpstr>
      <vt:lpstr>AVOCA Au-Cu-Zn PROJECT Actual Geology Ballymoneen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 Sheppard</dc:creator>
  <cp:lastModifiedBy>Lisa McDonnell</cp:lastModifiedBy>
  <cp:revision>167</cp:revision>
  <cp:lastPrinted>2015-05-01T11:50:06Z</cp:lastPrinted>
  <dcterms:created xsi:type="dcterms:W3CDTF">2008-11-25T10:42:28Z</dcterms:created>
  <dcterms:modified xsi:type="dcterms:W3CDTF">2015-05-01T12:20:05Z</dcterms:modified>
</cp:coreProperties>
</file>